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18" r:id="rId1"/>
  </p:sldMasterIdLst>
  <p:notesMasterIdLst>
    <p:notesMasterId r:id="rId47"/>
  </p:notesMasterIdLst>
  <p:sldIdLst>
    <p:sldId id="256" r:id="rId2"/>
    <p:sldId id="257" r:id="rId3"/>
    <p:sldId id="274" r:id="rId4"/>
    <p:sldId id="276" r:id="rId5"/>
    <p:sldId id="275" r:id="rId6"/>
    <p:sldId id="277" r:id="rId7"/>
    <p:sldId id="278" r:id="rId8"/>
    <p:sldId id="259" r:id="rId9"/>
    <p:sldId id="280" r:id="rId10"/>
    <p:sldId id="260" r:id="rId11"/>
    <p:sldId id="281" r:id="rId12"/>
    <p:sldId id="261" r:id="rId13"/>
    <p:sldId id="282" r:id="rId14"/>
    <p:sldId id="283" r:id="rId15"/>
    <p:sldId id="262" r:id="rId16"/>
    <p:sldId id="291" r:id="rId17"/>
    <p:sldId id="292" r:id="rId18"/>
    <p:sldId id="293" r:id="rId19"/>
    <p:sldId id="294" r:id="rId20"/>
    <p:sldId id="295" r:id="rId21"/>
    <p:sldId id="296" r:id="rId22"/>
    <p:sldId id="297" r:id="rId23"/>
    <p:sldId id="298" r:id="rId24"/>
    <p:sldId id="263" r:id="rId25"/>
    <p:sldId id="284" r:id="rId26"/>
    <p:sldId id="264" r:id="rId27"/>
    <p:sldId id="285" r:id="rId28"/>
    <p:sldId id="265" r:id="rId29"/>
    <p:sldId id="286" r:id="rId30"/>
    <p:sldId id="287" r:id="rId31"/>
    <p:sldId id="288" r:id="rId32"/>
    <p:sldId id="266" r:id="rId33"/>
    <p:sldId id="289" r:id="rId34"/>
    <p:sldId id="267" r:id="rId35"/>
    <p:sldId id="290" r:id="rId36"/>
    <p:sldId id="268" r:id="rId37"/>
    <p:sldId id="269" r:id="rId38"/>
    <p:sldId id="299" r:id="rId39"/>
    <p:sldId id="300" r:id="rId40"/>
    <p:sldId id="270" r:id="rId41"/>
    <p:sldId id="271" r:id="rId42"/>
    <p:sldId id="272" r:id="rId43"/>
    <p:sldId id="273" r:id="rId44"/>
    <p:sldId id="301" r:id="rId45"/>
    <p:sldId id="302"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9379" autoAdjust="0"/>
  </p:normalViewPr>
  <p:slideViewPr>
    <p:cSldViewPr snapToGrid="0">
      <p:cViewPr varScale="1">
        <p:scale>
          <a:sx n="94" d="100"/>
          <a:sy n="94" d="100"/>
        </p:scale>
        <p:origin x="480"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66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5600192f5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5600192f5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01-Aug-23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532040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339182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546340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0" y="1085850"/>
            <a:ext cx="5999486" cy="1742531"/>
          </a:xfrm>
        </p:spPr>
        <p:txBody>
          <a:bodyPr/>
          <a:lstStyle>
            <a:lvl1pPr>
              <a:defRPr sz="3600"/>
            </a:lvl1pPr>
          </a:lstStyle>
          <a:p>
            <a:r>
              <a:rPr lang="en-US"/>
              <a:t>Click to edit Master title style</a:t>
            </a:r>
            <a:endParaRPr lang="en-US" dirty="0"/>
          </a:p>
        </p:txBody>
      </p:sp>
      <p:sp>
        <p:nvSpPr>
          <p:cNvPr id="14" name="Text Placeholder 3"/>
          <p:cNvSpPr>
            <a:spLocks noGrp="1"/>
          </p:cNvSpPr>
          <p:nvPr>
            <p:ph type="body" sz="half" idx="13"/>
          </p:nvPr>
        </p:nvSpPr>
        <p:spPr>
          <a:xfrm>
            <a:off x="1447800" y="2828380"/>
            <a:ext cx="5459737" cy="256631"/>
          </a:xfrm>
        </p:spPr>
        <p:txBody>
          <a:bodyPr anchor="t">
            <a:normAutofit/>
          </a:bodyPr>
          <a:lstStyle>
            <a:lvl1pPr marL="0" indent="0">
              <a:buNone/>
              <a:defRPr lang="en-US" sz="1050" b="0" i="0" kern="1200" cap="small" dirty="0">
                <a:solidFill>
                  <a:schemeClr val="accent1">
                    <a:lumMod val="60000"/>
                    <a:lumOff val="4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2" name="TextBox 11"/>
          <p:cNvSpPr txBox="1"/>
          <p:nvPr/>
        </p:nvSpPr>
        <p:spPr>
          <a:xfrm>
            <a:off x="673721" y="728440"/>
            <a:ext cx="601434" cy="1500411"/>
          </a:xfrm>
          <a:prstGeom prst="rect">
            <a:avLst/>
          </a:prstGeom>
          <a:noFill/>
        </p:spPr>
        <p:txBody>
          <a:bodyPr wrap="square" rtlCol="0">
            <a:spAutoFit/>
          </a:bodyPr>
          <a:lstStyle/>
          <a:p>
            <a:pPr algn="r"/>
            <a:r>
              <a:rPr lang="en-US" sz="9150" b="0" i="0" dirty="0">
                <a:solidFill>
                  <a:schemeClr val="accent1">
                    <a:lumMod val="60000"/>
                    <a:lumOff val="40000"/>
                  </a:schemeClr>
                </a:solidFill>
                <a:latin typeface="Arial"/>
                <a:ea typeface="+mj-ea"/>
                <a:cs typeface="+mj-cs"/>
              </a:rPr>
              <a:t>“</a:t>
            </a:r>
          </a:p>
        </p:txBody>
      </p:sp>
      <p:sp>
        <p:nvSpPr>
          <p:cNvPr id="11" name="TextBox 10"/>
          <p:cNvSpPr txBox="1"/>
          <p:nvPr/>
        </p:nvSpPr>
        <p:spPr>
          <a:xfrm>
            <a:off x="6997868" y="1960341"/>
            <a:ext cx="601434" cy="1500411"/>
          </a:xfrm>
          <a:prstGeom prst="rect">
            <a:avLst/>
          </a:prstGeom>
          <a:noFill/>
        </p:spPr>
        <p:txBody>
          <a:bodyPr wrap="square" rtlCol="0">
            <a:spAutoFit/>
          </a:bodyPr>
          <a:lstStyle/>
          <a:p>
            <a:pPr algn="r"/>
            <a:r>
              <a:rPr lang="en-US" sz="915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73391566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4"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071032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7830786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400776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8949677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7399589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282653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01-Aug-23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466770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311250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23420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A18ACC-A947-437B-A130-35BD54FDF1E9}" type="datetimeFigureOut">
              <a:rPr lang="en-US" smtClean="0"/>
              <a:t>01-Aug-23</a:t>
            </a:fld>
            <a:endParaRPr lang="en-US" dirty="0"/>
          </a:p>
        </p:txBody>
      </p:sp>
      <p:sp>
        <p:nvSpPr>
          <p:cNvPr id="5" name="Footer Placeholder 3"/>
          <p:cNvSpPr>
            <a:spLocks noGrp="1"/>
          </p:cNvSpPr>
          <p:nvPr>
            <p:ph type="ftr" sz="quarter" idx="11"/>
          </p:nvPr>
        </p:nvSpPr>
        <p:spPr/>
        <p:txBody>
          <a:bodyPr/>
          <a:lstStyle/>
          <a:p>
            <a:r>
              <a:rPr lang="en-US"/>
              <a:t>
              </a:t>
            </a:r>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8637372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8D7E02-BCB8-4D50-A234-369438C08659}" type="datetimeFigureOut">
              <a:rPr lang="en-US" smtClean="0"/>
              <a:t>01-Aug-23</a:t>
            </a:fld>
            <a:endParaRPr lang="en-US" dirty="0"/>
          </a:p>
        </p:txBody>
      </p:sp>
      <p:sp>
        <p:nvSpPr>
          <p:cNvPr id="5" name="Footer Placeholder 2"/>
          <p:cNvSpPr>
            <a:spLocks noGrp="1"/>
          </p:cNvSpPr>
          <p:nvPr>
            <p:ph type="ftr" sz="quarter" idx="11"/>
          </p:nvPr>
        </p:nvSpPr>
        <p:spPr/>
        <p:txBody>
          <a:bodyPr/>
          <a:lstStyle/>
          <a:p>
            <a:r>
              <a:rPr lang="en-US"/>
              <a:t>
              </a:t>
            </a:r>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77379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2550797"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6"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2BE451C3-0FF4-47C4-B829-773ADF60F88C}" type="datetimeFigureOut">
              <a:rPr lang="en-US" smtClean="0"/>
              <a:t>01-Aug-23</a:t>
            </a:fld>
            <a:endParaRPr lang="en-US" dirty="0"/>
          </a:p>
        </p:txBody>
      </p:sp>
      <p:sp>
        <p:nvSpPr>
          <p:cNvPr id="5" name="Footer Placeholder 5"/>
          <p:cNvSpPr>
            <a:spLocks noGrp="1"/>
          </p:cNvSpPr>
          <p:nvPr>
            <p:ph type="ftr" sz="quarter" idx="11"/>
          </p:nvPr>
        </p:nvSpPr>
        <p:spPr/>
        <p:txBody>
          <a:bodyPr/>
          <a:lstStyle/>
          <a:p>
            <a:r>
              <a:rPr lang="en-US"/>
              <a:t>
              </a:t>
            </a:r>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697969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01-Aug-23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46672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print">
            <a:extLst>
              <a:ext uri="{28A0092B-C50C-407E-A947-70E740481C1C}">
                <a14:useLocalDpi xmlns:a14="http://schemas.microsoft.com/office/drawing/2010/main"/>
              </a:ext>
            </a:extLst>
          </a:blip>
          <a:srcRect l="3644"/>
          <a:stretch/>
        </p:blipFill>
        <p:spPr>
          <a:xfrm>
            <a:off x="0" y="2002264"/>
            <a:ext cx="3026752" cy="3141236"/>
          </a:xfrm>
          <a:prstGeom prst="rect">
            <a:avLst/>
          </a:prstGeom>
        </p:spPr>
      </p:pic>
      <p:pic>
        <p:nvPicPr>
          <p:cNvPr id="7" name="Picture 6"/>
          <p:cNvPicPr>
            <a:picLocks noChangeAspect="1"/>
          </p:cNvPicPr>
          <p:nvPr/>
        </p:nvPicPr>
        <p:blipFill rotWithShape="1">
          <a:blip r:embed="rId20" cstate="print">
            <a:extLst>
              <a:ext uri="{28A0092B-C50C-407E-A947-70E740481C1C}">
                <a14:useLocalDpi xmlns:a14="http://schemas.microsoft.com/office/drawing/2010/main"/>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print">
            <a:extLst>
              <a:ext uri="{28A0092B-C50C-407E-A947-70E740481C1C}">
                <a14:useLocalDpi xmlns:a14="http://schemas.microsoft.com/office/drawing/2010/main"/>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2" cstate="print">
            <a:extLst>
              <a:ext uri="{28A0092B-C50C-407E-A947-70E740481C1C}">
                <a14:useLocalDpi xmlns:a14="http://schemas.microsoft.com/office/drawing/2010/main"/>
              </a:ext>
            </a:extLst>
          </a:blip>
          <a:srcRect b="23320"/>
          <a:stretch/>
        </p:blipFill>
        <p:spPr>
          <a:xfrm>
            <a:off x="6456759"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2BE451C3-0FF4-47C4-B829-773ADF60F88C}" type="datetimeFigureOut">
              <a:rPr lang="en-US" smtClean="0"/>
              <a:t>01-Aug-23</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r>
              <a:rPr lang="en-US"/>
              <a:t>
              </a:t>
            </a:r>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62956166"/>
      </p:ext>
    </p:extLst>
  </p:cSld>
  <p:clrMap bg1="dk1" tx1="lt1" bg2="dk2" tx2="lt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stle.in/"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hyperlink" Target="https://www.hersheyland.com/home" TargetMode="External"/><Relationship Id="rId2" Type="http://schemas.openxmlformats.org/officeDocument/2006/relationships/hyperlink" Target="https://amul.com/"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3.mp4"/><Relationship Id="rId7"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34.png"/><Relationship Id="rId4" Type="http://schemas.openxmlformats.org/officeDocument/2006/relationships/video" Target="../media/media3.mp4"/><Relationship Id="rId9"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551050" y="1388365"/>
            <a:ext cx="7610100" cy="252066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4400" b="1" dirty="0">
                <a:solidFill>
                  <a:schemeClr val="accent1">
                    <a:lumMod val="60000"/>
                    <a:lumOff val="40000"/>
                  </a:schemeClr>
                </a:solidFill>
                <a:latin typeface="Arial Black" panose="020B0A04020102020204" pitchFamily="34" charset="0"/>
              </a:rPr>
              <a:t>Comprehensive Digital Marketing </a:t>
            </a:r>
            <a:endParaRPr sz="4400" b="1" dirty="0">
              <a:solidFill>
                <a:schemeClr val="accent1">
                  <a:lumMod val="60000"/>
                  <a:lumOff val="40000"/>
                </a:schemeClr>
              </a:solidFill>
              <a:latin typeface="Arial Black" panose="020B0A04020102020204" pitchFamily="34" charset="0"/>
            </a:endParaRPr>
          </a:p>
          <a:p>
            <a:pPr marL="0" lvl="0" indent="0" algn="ctr" rtl="0">
              <a:lnSpc>
                <a:spcPct val="115000"/>
              </a:lnSpc>
              <a:spcBef>
                <a:spcPts val="0"/>
              </a:spcBef>
              <a:spcAft>
                <a:spcPts val="0"/>
              </a:spcAft>
              <a:buNone/>
            </a:pPr>
            <a:r>
              <a:rPr lang="en-GB" sz="4400" b="1" dirty="0">
                <a:solidFill>
                  <a:schemeClr val="accent1">
                    <a:lumMod val="60000"/>
                    <a:lumOff val="40000"/>
                  </a:schemeClr>
                </a:solidFill>
                <a:latin typeface="Arial Black" panose="020B0A04020102020204" pitchFamily="34" charset="0"/>
              </a:rPr>
              <a:t>Project Work</a:t>
            </a:r>
            <a:endParaRPr sz="4400" dirty="0">
              <a:solidFill>
                <a:schemeClr val="accent1">
                  <a:lumMod val="60000"/>
                  <a:lumOff val="40000"/>
                </a:schemeClr>
              </a:solidFill>
              <a:latin typeface="Arial Black" panose="020B0A04020102020204" pitchFamily="34" charset="0"/>
            </a:endParaRPr>
          </a:p>
        </p:txBody>
      </p:sp>
      <p:sp>
        <p:nvSpPr>
          <p:cNvPr id="2" name="AutoShape 6" descr="Bulletproof redesigns Cadbury and Dairy Milk to “put the humanity back into  it”">
            <a:extLst>
              <a:ext uri="{FF2B5EF4-FFF2-40B4-BE49-F238E27FC236}">
                <a16:creationId xmlns:a16="http://schemas.microsoft.com/office/drawing/2014/main" id="{7BA49828-9BC4-E962-05A6-8E7C3B946D8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8083"/>
    </mc:Choice>
    <mc:Fallback xmlns="">
      <p:transition spd="slow" advTm="80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119250" y="207513"/>
            <a:ext cx="7610100" cy="89252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000" b="1" dirty="0">
                <a:solidFill>
                  <a:schemeClr val="accent1">
                    <a:lumMod val="60000"/>
                    <a:lumOff val="40000"/>
                  </a:schemeClr>
                </a:solidFill>
                <a:latin typeface="Arial Black" panose="020B0A04020102020204" pitchFamily="34" charset="0"/>
              </a:rPr>
              <a:t>Part 1: Brand study, Competitor Analysis &amp; Buyer’s/Audience’s Persona</a:t>
            </a:r>
            <a:endParaRPr sz="2000" dirty="0">
              <a:solidFill>
                <a:schemeClr val="accent1">
                  <a:lumMod val="60000"/>
                  <a:lumOff val="40000"/>
                </a:schemeClr>
              </a:solidFill>
              <a:latin typeface="Arial Black" panose="020B0A04020102020204" pitchFamily="34" charset="0"/>
            </a:endParaRPr>
          </a:p>
        </p:txBody>
      </p:sp>
      <p:sp>
        <p:nvSpPr>
          <p:cNvPr id="2" name="TextBox 1">
            <a:extLst>
              <a:ext uri="{FF2B5EF4-FFF2-40B4-BE49-F238E27FC236}">
                <a16:creationId xmlns:a16="http://schemas.microsoft.com/office/drawing/2014/main" id="{C2C2C72E-4439-6D59-CE8B-58975B8D3DE6}"/>
              </a:ext>
            </a:extLst>
          </p:cNvPr>
          <p:cNvSpPr txBox="1"/>
          <p:nvPr/>
        </p:nvSpPr>
        <p:spPr>
          <a:xfrm>
            <a:off x="119250" y="1173182"/>
            <a:ext cx="8686198" cy="3970318"/>
          </a:xfrm>
          <a:prstGeom prst="rect">
            <a:avLst/>
          </a:prstGeom>
          <a:noFill/>
        </p:spPr>
        <p:txBody>
          <a:bodyPr wrap="square" rtlCol="0">
            <a:spAutoFit/>
          </a:bodyPr>
          <a:lstStyle/>
          <a:p>
            <a:pPr marL="285750" indent="-285750">
              <a:buFont typeface="Wingdings" panose="05000000000000000000" pitchFamily="2" charset="2"/>
              <a:buChar char="q"/>
            </a:pPr>
            <a:r>
              <a:rPr lang="en-US" dirty="0"/>
              <a:t>Competitor Analysis :  Select three competitors operating in the same industry or niche as the chosen brand , examine their USP’s and online communication . </a:t>
            </a:r>
          </a:p>
          <a:p>
            <a:endParaRPr lang="en-US" dirty="0"/>
          </a:p>
          <a:p>
            <a:r>
              <a:rPr lang="en-US" dirty="0"/>
              <a:t>   Competitor 1 : </a:t>
            </a:r>
            <a:r>
              <a:rPr lang="en-US" dirty="0">
                <a:hlinkClick r:id="rId3"/>
              </a:rPr>
              <a:t>https://www.nestle.in/</a:t>
            </a:r>
            <a:r>
              <a:rPr lang="en-US" dirty="0"/>
              <a:t> </a:t>
            </a:r>
          </a:p>
          <a:p>
            <a:endParaRPr lang="en-US" dirty="0"/>
          </a:p>
          <a:p>
            <a:r>
              <a:rPr lang="en-US" dirty="0">
                <a:latin typeface="Arial Black" panose="020B0A04020102020204" pitchFamily="34" charset="0"/>
              </a:rPr>
              <a:t>USP</a:t>
            </a:r>
            <a:r>
              <a:rPr lang="en-US" dirty="0"/>
              <a:t> :  For decades now , Nestle has concentrated all its efforts towards improving the nutrition , health and wellness of the society , and has been working towards enhancing the quality of life of people all around the world. </a:t>
            </a:r>
          </a:p>
          <a:p>
            <a:endParaRPr lang="en-US" dirty="0"/>
          </a:p>
          <a:p>
            <a:r>
              <a:rPr lang="en-US" dirty="0">
                <a:latin typeface="Arial Black" panose="020B0A04020102020204" pitchFamily="34" charset="0"/>
              </a:rPr>
              <a:t>Communication</a:t>
            </a:r>
            <a:r>
              <a:rPr lang="en-US" dirty="0"/>
              <a:t> : It post’s informative how to do videos , cooking tips , product insights and many more . </a:t>
            </a:r>
          </a:p>
          <a:p>
            <a:endParaRPr lang="en-US" dirty="0"/>
          </a:p>
          <a:p>
            <a:r>
              <a:rPr lang="en-US" dirty="0"/>
              <a:t>   </a:t>
            </a:r>
          </a:p>
        </p:txBody>
      </p:sp>
      <p:cxnSp>
        <p:nvCxnSpPr>
          <p:cNvPr id="4" name="Straight Connector 3">
            <a:extLst>
              <a:ext uri="{FF2B5EF4-FFF2-40B4-BE49-F238E27FC236}">
                <a16:creationId xmlns:a16="http://schemas.microsoft.com/office/drawing/2014/main" id="{53A07C6F-6606-FEAD-BA18-3B9CA77B55B0}"/>
              </a:ext>
            </a:extLst>
          </p:cNvPr>
          <p:cNvCxnSpPr>
            <a:cxnSpLocks/>
          </p:cNvCxnSpPr>
          <p:nvPr/>
        </p:nvCxnSpPr>
        <p:spPr>
          <a:xfrm>
            <a:off x="450850" y="1522684"/>
            <a:ext cx="2400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1314B99-53DD-6332-6B9F-184AA3459100}"/>
              </a:ext>
            </a:extLst>
          </p:cNvPr>
          <p:cNvCxnSpPr>
            <a:cxnSpLocks/>
          </p:cNvCxnSpPr>
          <p:nvPr/>
        </p:nvCxnSpPr>
        <p:spPr>
          <a:xfrm>
            <a:off x="361950" y="2672613"/>
            <a:ext cx="155575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Nestle Logo and symbol, meaning, history, PNG, brand">
            <a:extLst>
              <a:ext uri="{FF2B5EF4-FFF2-40B4-BE49-F238E27FC236}">
                <a16:creationId xmlns:a16="http://schemas.microsoft.com/office/drawing/2014/main" id="{EA00DC9B-CC08-E99E-B683-A5AEB35F90C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162550" y="1790700"/>
            <a:ext cx="1327150" cy="1054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4481"/>
    </mc:Choice>
    <mc:Fallback xmlns="">
      <p:transition spd="slow" advTm="448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B704D7-D881-02F5-719B-7951BA55E096}"/>
              </a:ext>
            </a:extLst>
          </p:cNvPr>
          <p:cNvSpPr txBox="1"/>
          <p:nvPr/>
        </p:nvSpPr>
        <p:spPr>
          <a:xfrm>
            <a:off x="120650" y="211137"/>
            <a:ext cx="8788400" cy="6186309"/>
          </a:xfrm>
          <a:prstGeom prst="rect">
            <a:avLst/>
          </a:prstGeom>
          <a:noFill/>
        </p:spPr>
        <p:txBody>
          <a:bodyPr wrap="square" rtlCol="0">
            <a:spAutoFit/>
          </a:bodyPr>
          <a:lstStyle/>
          <a:p>
            <a:r>
              <a:rPr lang="en-US" dirty="0"/>
              <a:t>Competitor 2 :    </a:t>
            </a:r>
            <a:r>
              <a:rPr lang="en-US" dirty="0">
                <a:hlinkClick r:id="rId2"/>
              </a:rPr>
              <a:t>https://amul.com/</a:t>
            </a:r>
            <a:r>
              <a:rPr lang="en-US" dirty="0"/>
              <a:t>      </a:t>
            </a:r>
          </a:p>
          <a:p>
            <a:r>
              <a:rPr lang="en-US" dirty="0"/>
              <a:t> </a:t>
            </a:r>
          </a:p>
          <a:p>
            <a:endParaRPr lang="en-US" dirty="0"/>
          </a:p>
          <a:p>
            <a:endParaRPr lang="en-US" dirty="0"/>
          </a:p>
          <a:p>
            <a:r>
              <a:rPr lang="en-US" dirty="0">
                <a:latin typeface="Arial Black" panose="020B0A04020102020204" pitchFamily="34" charset="0"/>
              </a:rPr>
              <a:t>USP : </a:t>
            </a:r>
            <a:r>
              <a:rPr lang="en-US" dirty="0">
                <a:latin typeface="Century Gothic" panose="020B0502020202020204" pitchFamily="34" charset="0"/>
              </a:rPr>
              <a:t>The unique selling proposition of Amul  is that it is India’s most trusted and popular diary products brand . It is because Amul has no middlemen it directly links the milk farmers to its consumers .</a:t>
            </a:r>
          </a:p>
          <a:p>
            <a:endParaRPr lang="en-US" dirty="0">
              <a:latin typeface="Century Gothic" panose="020B0502020202020204" pitchFamily="34" charset="0"/>
            </a:endParaRPr>
          </a:p>
          <a:p>
            <a:r>
              <a:rPr lang="en-US" dirty="0">
                <a:latin typeface="Arial Black" panose="020B0A04020102020204" pitchFamily="34" charset="0"/>
              </a:rPr>
              <a:t>Communication </a:t>
            </a:r>
            <a:r>
              <a:rPr lang="en-US" dirty="0">
                <a:latin typeface="Century Gothic" panose="020B0502020202020204" pitchFamily="34" charset="0"/>
              </a:rPr>
              <a:t>: It uploads recipes , buzz among the youth , promotes products and connects with people . </a:t>
            </a:r>
          </a:p>
          <a:p>
            <a:endParaRPr lang="en-US" dirty="0">
              <a:latin typeface="Century Gothic" panose="020B0502020202020204" pitchFamily="34" charset="0"/>
            </a:endParaRPr>
          </a:p>
          <a:p>
            <a:r>
              <a:rPr lang="en-US" dirty="0">
                <a:latin typeface="Century Gothic" panose="020B0502020202020204" pitchFamily="34" charset="0"/>
              </a:rPr>
              <a:t>Competitor 3 :  </a:t>
            </a:r>
            <a:r>
              <a:rPr lang="en-US" dirty="0">
                <a:latin typeface="Century Gothic" panose="020B0502020202020204" pitchFamily="34" charset="0"/>
                <a:hlinkClick r:id="rId3"/>
              </a:rPr>
              <a:t>https://www.hersheyland.com/home</a:t>
            </a:r>
            <a:endParaRPr lang="en-US" dirty="0">
              <a:latin typeface="Century Gothic" panose="020B0502020202020204" pitchFamily="34" charset="0"/>
            </a:endParaRPr>
          </a:p>
          <a:p>
            <a:endParaRPr lang="en-US" dirty="0">
              <a:latin typeface="Century Gothic" panose="020B0502020202020204" pitchFamily="34" charset="0"/>
            </a:endParaRPr>
          </a:p>
          <a:p>
            <a:r>
              <a:rPr lang="en-US" dirty="0">
                <a:latin typeface="Arial Black" panose="020B0A04020102020204" pitchFamily="34" charset="0"/>
              </a:rPr>
              <a:t>USP</a:t>
            </a:r>
            <a:r>
              <a:rPr lang="en-US" dirty="0">
                <a:latin typeface="Century Gothic" panose="020B0502020202020204" pitchFamily="34" charset="0"/>
              </a:rPr>
              <a:t> : The unique selling proposition of Hershey’s  is that it has a delicious , unique taste because of the farm fresh milk they use . </a:t>
            </a:r>
          </a:p>
          <a:p>
            <a:endParaRPr lang="en-US" dirty="0">
              <a:latin typeface="Century Gothic" panose="020B0502020202020204" pitchFamily="34" charset="0"/>
            </a:endParaRPr>
          </a:p>
          <a:p>
            <a:r>
              <a:rPr lang="en-US" dirty="0">
                <a:latin typeface="Century Gothic" panose="020B0502020202020204" pitchFamily="34" charset="0"/>
              </a:rPr>
              <a:t>Communication : It uploads different new products , recipes , blogs . </a:t>
            </a: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r>
              <a:rPr lang="en-US" dirty="0">
                <a:latin typeface="Century Gothic" panose="020B0502020202020204" pitchFamily="34" charset="0"/>
              </a:rPr>
              <a:t> </a:t>
            </a:r>
            <a:endParaRPr lang="en-US" dirty="0">
              <a:latin typeface="Arial Black" panose="020B0A04020102020204" pitchFamily="34" charset="0"/>
            </a:endParaRPr>
          </a:p>
        </p:txBody>
      </p:sp>
      <p:cxnSp>
        <p:nvCxnSpPr>
          <p:cNvPr id="12" name="Straight Connector 11">
            <a:extLst>
              <a:ext uri="{FF2B5EF4-FFF2-40B4-BE49-F238E27FC236}">
                <a16:creationId xmlns:a16="http://schemas.microsoft.com/office/drawing/2014/main" id="{010057B7-EE9C-D14C-FE75-9A515B0515D7}"/>
              </a:ext>
            </a:extLst>
          </p:cNvPr>
          <p:cNvCxnSpPr/>
          <p:nvPr/>
        </p:nvCxnSpPr>
        <p:spPr>
          <a:xfrm>
            <a:off x="234950" y="607457"/>
            <a:ext cx="15367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descr="Amul turnover grows 17% to Rs 38,550 crore in 2019-20 - The Economic Times">
            <a:extLst>
              <a:ext uri="{FF2B5EF4-FFF2-40B4-BE49-F238E27FC236}">
                <a16:creationId xmlns:a16="http://schemas.microsoft.com/office/drawing/2014/main" id="{B88965AD-6BD7-8826-CDC7-206DD27447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13250" y="156607"/>
            <a:ext cx="1512887" cy="1092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38B9494D-27C1-991E-2CBF-05EE6AE19508}"/>
              </a:ext>
            </a:extLst>
          </p:cNvPr>
          <p:cNvCxnSpPr/>
          <p:nvPr/>
        </p:nvCxnSpPr>
        <p:spPr>
          <a:xfrm>
            <a:off x="215900" y="3644900"/>
            <a:ext cx="15367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2" name="Picture 4" descr="Hershey logo and symbol, meaning, history, PNG">
            <a:extLst>
              <a:ext uri="{FF2B5EF4-FFF2-40B4-BE49-F238E27FC236}">
                <a16:creationId xmlns:a16="http://schemas.microsoft.com/office/drawing/2014/main" id="{9D33AF8B-7052-47B8-0D05-4666286C0BB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292850" y="2833316"/>
            <a:ext cx="1536700" cy="94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2343"/>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239900" y="79713"/>
            <a:ext cx="7610100" cy="89252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000" b="1" dirty="0">
                <a:solidFill>
                  <a:schemeClr val="accent1">
                    <a:lumMod val="60000"/>
                    <a:lumOff val="40000"/>
                  </a:schemeClr>
                </a:solidFill>
                <a:latin typeface="Arial Black" panose="020B0A04020102020204" pitchFamily="34" charset="0"/>
              </a:rPr>
              <a:t>Part 1: Brand study, Competitor Analysis &amp; Buyer’s/Audience’s Persona</a:t>
            </a:r>
            <a:endParaRPr sz="2000" dirty="0">
              <a:solidFill>
                <a:schemeClr val="accent1">
                  <a:lumMod val="60000"/>
                  <a:lumOff val="40000"/>
                </a:schemeClr>
              </a:solidFill>
              <a:latin typeface="Arial Black" panose="020B0A04020102020204" pitchFamily="34" charset="0"/>
            </a:endParaRPr>
          </a:p>
        </p:txBody>
      </p:sp>
      <p:sp>
        <p:nvSpPr>
          <p:cNvPr id="86" name="Google Shape;86;p18"/>
          <p:cNvSpPr txBox="1"/>
          <p:nvPr/>
        </p:nvSpPr>
        <p:spPr>
          <a:xfrm>
            <a:off x="0" y="525017"/>
            <a:ext cx="7380000" cy="461635"/>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r>
              <a:rPr lang="en-GB" b="1" dirty="0">
                <a:latin typeface="Arial Black" panose="020B0A04020102020204" pitchFamily="34" charset="0"/>
              </a:rPr>
              <a:t> </a:t>
            </a:r>
            <a:endParaRPr lang="en-GB" dirty="0"/>
          </a:p>
        </p:txBody>
      </p:sp>
      <p:sp>
        <p:nvSpPr>
          <p:cNvPr id="6" name="TextBox 5">
            <a:extLst>
              <a:ext uri="{FF2B5EF4-FFF2-40B4-BE49-F238E27FC236}">
                <a16:creationId xmlns:a16="http://schemas.microsoft.com/office/drawing/2014/main" id="{3E897E74-9EDA-EBA0-4CFB-28858FB1096D}"/>
              </a:ext>
            </a:extLst>
          </p:cNvPr>
          <p:cNvSpPr txBox="1"/>
          <p:nvPr/>
        </p:nvSpPr>
        <p:spPr>
          <a:xfrm>
            <a:off x="101600" y="904102"/>
            <a:ext cx="8864600"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Buyer’s / Audience’s Persona :  Clearly define the target audience for the </a:t>
            </a:r>
          </a:p>
          <a:p>
            <a:r>
              <a:rPr lang="en-US" dirty="0"/>
              <a:t>Chosen brand . Consider demographics , psychographics , behaviors and interests .  </a:t>
            </a:r>
          </a:p>
          <a:p>
            <a:endParaRPr lang="en-US" dirty="0"/>
          </a:p>
          <a:p>
            <a:endParaRPr lang="en-US" dirty="0"/>
          </a:p>
        </p:txBody>
      </p:sp>
      <p:cxnSp>
        <p:nvCxnSpPr>
          <p:cNvPr id="8" name="Straight Connector 7">
            <a:extLst>
              <a:ext uri="{FF2B5EF4-FFF2-40B4-BE49-F238E27FC236}">
                <a16:creationId xmlns:a16="http://schemas.microsoft.com/office/drawing/2014/main" id="{9AEF5754-A8E1-450E-2375-BA0EC380CB75}"/>
              </a:ext>
            </a:extLst>
          </p:cNvPr>
          <p:cNvCxnSpPr/>
          <p:nvPr/>
        </p:nvCxnSpPr>
        <p:spPr>
          <a:xfrm>
            <a:off x="514350" y="1273434"/>
            <a:ext cx="317565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8" name="Table 18">
            <a:extLst>
              <a:ext uri="{FF2B5EF4-FFF2-40B4-BE49-F238E27FC236}">
                <a16:creationId xmlns:a16="http://schemas.microsoft.com/office/drawing/2014/main" id="{5F56ACDC-0BCB-CB6C-9A23-2F2372B55A4B}"/>
              </a:ext>
            </a:extLst>
          </p:cNvPr>
          <p:cNvGraphicFramePr>
            <a:graphicFrameLocks noGrp="1"/>
          </p:cNvGraphicFramePr>
          <p:nvPr>
            <p:extLst>
              <p:ext uri="{D42A27DB-BD31-4B8C-83A1-F6EECF244321}">
                <p14:modId xmlns:p14="http://schemas.microsoft.com/office/powerpoint/2010/main" val="4261330425"/>
              </p:ext>
            </p:extLst>
          </p:nvPr>
        </p:nvGraphicFramePr>
        <p:xfrm>
          <a:off x="2533650" y="1879600"/>
          <a:ext cx="6267445" cy="2738874"/>
        </p:xfrm>
        <a:graphic>
          <a:graphicData uri="http://schemas.openxmlformats.org/drawingml/2006/table">
            <a:tbl>
              <a:tblPr firstRow="1" bandRow="1">
                <a:tableStyleId>{5C22544A-7EE6-4342-B048-85BDC9FD1C3A}</a:tableStyleId>
              </a:tblPr>
              <a:tblGrid>
                <a:gridCol w="1479814">
                  <a:extLst>
                    <a:ext uri="{9D8B030D-6E8A-4147-A177-3AD203B41FA5}">
                      <a16:colId xmlns:a16="http://schemas.microsoft.com/office/drawing/2014/main" val="3930324811"/>
                    </a:ext>
                  </a:extLst>
                </a:gridCol>
                <a:gridCol w="1595877">
                  <a:extLst>
                    <a:ext uri="{9D8B030D-6E8A-4147-A177-3AD203B41FA5}">
                      <a16:colId xmlns:a16="http://schemas.microsoft.com/office/drawing/2014/main" val="4125255920"/>
                    </a:ext>
                  </a:extLst>
                </a:gridCol>
                <a:gridCol w="1595877">
                  <a:extLst>
                    <a:ext uri="{9D8B030D-6E8A-4147-A177-3AD203B41FA5}">
                      <a16:colId xmlns:a16="http://schemas.microsoft.com/office/drawing/2014/main" val="3243857470"/>
                    </a:ext>
                  </a:extLst>
                </a:gridCol>
                <a:gridCol w="1595877">
                  <a:extLst>
                    <a:ext uri="{9D8B030D-6E8A-4147-A177-3AD203B41FA5}">
                      <a16:colId xmlns:a16="http://schemas.microsoft.com/office/drawing/2014/main" val="1311365209"/>
                    </a:ext>
                  </a:extLst>
                </a:gridCol>
              </a:tblGrid>
              <a:tr h="456479">
                <a:tc>
                  <a:txBody>
                    <a:bodyPr/>
                    <a:lstStyle/>
                    <a:p>
                      <a:r>
                        <a:rPr lang="en-US" sz="1200" dirty="0"/>
                        <a:t>Demographics</a:t>
                      </a:r>
                    </a:p>
                  </a:txBody>
                  <a:tcPr/>
                </a:tc>
                <a:tc>
                  <a:txBody>
                    <a:bodyPr/>
                    <a:lstStyle/>
                    <a:p>
                      <a:r>
                        <a:rPr lang="en-US" dirty="0"/>
                        <a:t>Psychographics</a:t>
                      </a:r>
                    </a:p>
                  </a:txBody>
                  <a:tcPr/>
                </a:tc>
                <a:tc>
                  <a:txBody>
                    <a:bodyPr/>
                    <a:lstStyle/>
                    <a:p>
                      <a:r>
                        <a:rPr lang="en-US" dirty="0"/>
                        <a:t>Behavior</a:t>
                      </a:r>
                    </a:p>
                  </a:txBody>
                  <a:tcPr/>
                </a:tc>
                <a:tc>
                  <a:txBody>
                    <a:bodyPr/>
                    <a:lstStyle/>
                    <a:p>
                      <a:r>
                        <a:rPr lang="en-US" dirty="0"/>
                        <a:t>Geographics </a:t>
                      </a:r>
                    </a:p>
                  </a:txBody>
                  <a:tcPr/>
                </a:tc>
                <a:extLst>
                  <a:ext uri="{0D108BD9-81ED-4DB2-BD59-A6C34878D82A}">
                    <a16:rowId xmlns:a16="http://schemas.microsoft.com/office/drawing/2014/main" val="1761347170"/>
                  </a:ext>
                </a:extLst>
              </a:tr>
              <a:tr h="456479">
                <a:tc>
                  <a:txBody>
                    <a:bodyPr/>
                    <a:lstStyle/>
                    <a:p>
                      <a:r>
                        <a:rPr lang="en-US" dirty="0">
                          <a:latin typeface="Arial Black" panose="020B0A04020102020204" pitchFamily="34" charset="0"/>
                        </a:rPr>
                        <a:t>Age </a:t>
                      </a:r>
                    </a:p>
                  </a:txBody>
                  <a:tcPr/>
                </a:tc>
                <a:tc>
                  <a:txBody>
                    <a:bodyPr/>
                    <a:lstStyle/>
                    <a:p>
                      <a:r>
                        <a:rPr lang="en-US" dirty="0">
                          <a:latin typeface="Arial Black" panose="020B0A04020102020204" pitchFamily="34" charset="0"/>
                        </a:rPr>
                        <a:t>Personality</a:t>
                      </a:r>
                    </a:p>
                  </a:txBody>
                  <a:tcPr/>
                </a:tc>
                <a:tc>
                  <a:txBody>
                    <a:bodyPr/>
                    <a:lstStyle/>
                    <a:p>
                      <a:r>
                        <a:rPr lang="en-US" dirty="0">
                          <a:latin typeface="Arial Black" panose="020B0A04020102020204" pitchFamily="34" charset="0"/>
                        </a:rPr>
                        <a:t>Decision Roles</a:t>
                      </a:r>
                    </a:p>
                  </a:txBody>
                  <a:tcPr/>
                </a:tc>
                <a:tc>
                  <a:txBody>
                    <a:bodyPr/>
                    <a:lstStyle/>
                    <a:p>
                      <a:r>
                        <a:rPr lang="en-US" dirty="0">
                          <a:latin typeface="Arial Black" panose="020B0A04020102020204" pitchFamily="34" charset="0"/>
                        </a:rPr>
                        <a:t>Country</a:t>
                      </a:r>
                    </a:p>
                  </a:txBody>
                  <a:tcPr/>
                </a:tc>
                <a:extLst>
                  <a:ext uri="{0D108BD9-81ED-4DB2-BD59-A6C34878D82A}">
                    <a16:rowId xmlns:a16="http://schemas.microsoft.com/office/drawing/2014/main" val="3714870563"/>
                  </a:ext>
                </a:extLst>
              </a:tr>
              <a:tr h="456479">
                <a:tc>
                  <a:txBody>
                    <a:bodyPr/>
                    <a:lstStyle/>
                    <a:p>
                      <a:r>
                        <a:rPr lang="en-US" dirty="0">
                          <a:latin typeface="Arial Black" panose="020B0A04020102020204" pitchFamily="34" charset="0"/>
                        </a:rPr>
                        <a:t>Gender</a:t>
                      </a:r>
                    </a:p>
                  </a:txBody>
                  <a:tcPr/>
                </a:tc>
                <a:tc>
                  <a:txBody>
                    <a:bodyPr/>
                    <a:lstStyle/>
                    <a:p>
                      <a:r>
                        <a:rPr lang="en-US" dirty="0">
                          <a:latin typeface="Arial Black" panose="020B0A04020102020204" pitchFamily="34" charset="0"/>
                        </a:rPr>
                        <a:t>Values</a:t>
                      </a:r>
                    </a:p>
                  </a:txBody>
                  <a:tcPr/>
                </a:tc>
                <a:tc>
                  <a:txBody>
                    <a:bodyPr/>
                    <a:lstStyle/>
                    <a:p>
                      <a:r>
                        <a:rPr lang="en-US" dirty="0">
                          <a:latin typeface="Arial Black" panose="020B0A04020102020204" pitchFamily="34" charset="0"/>
                        </a:rPr>
                        <a:t>Occasion</a:t>
                      </a:r>
                    </a:p>
                  </a:txBody>
                  <a:tcPr/>
                </a:tc>
                <a:tc>
                  <a:txBody>
                    <a:bodyPr/>
                    <a:lstStyle/>
                    <a:p>
                      <a:r>
                        <a:rPr lang="en-US" dirty="0">
                          <a:latin typeface="Arial Black" panose="020B0A04020102020204" pitchFamily="34" charset="0"/>
                        </a:rPr>
                        <a:t>Religion</a:t>
                      </a:r>
                    </a:p>
                  </a:txBody>
                  <a:tcPr/>
                </a:tc>
                <a:extLst>
                  <a:ext uri="{0D108BD9-81ED-4DB2-BD59-A6C34878D82A}">
                    <a16:rowId xmlns:a16="http://schemas.microsoft.com/office/drawing/2014/main" val="1079667772"/>
                  </a:ext>
                </a:extLst>
              </a:tr>
              <a:tr h="456479">
                <a:tc>
                  <a:txBody>
                    <a:bodyPr/>
                    <a:lstStyle/>
                    <a:p>
                      <a:r>
                        <a:rPr lang="en-US" dirty="0">
                          <a:latin typeface="Arial Black" panose="020B0A04020102020204" pitchFamily="34" charset="0"/>
                        </a:rPr>
                        <a:t>Location</a:t>
                      </a:r>
                    </a:p>
                  </a:txBody>
                  <a:tcPr/>
                </a:tc>
                <a:tc>
                  <a:txBody>
                    <a:bodyPr/>
                    <a:lstStyle/>
                    <a:p>
                      <a:r>
                        <a:rPr lang="en-US" dirty="0">
                          <a:latin typeface="Arial Black" panose="020B0A04020102020204" pitchFamily="34" charset="0"/>
                        </a:rPr>
                        <a:t>Social class</a:t>
                      </a:r>
                    </a:p>
                  </a:txBody>
                  <a:tcPr/>
                </a:tc>
                <a:tc>
                  <a:txBody>
                    <a:bodyPr/>
                    <a:lstStyle/>
                    <a:p>
                      <a:r>
                        <a:rPr lang="en-US" dirty="0">
                          <a:latin typeface="Arial Black" panose="020B0A04020102020204" pitchFamily="34" charset="0"/>
                        </a:rPr>
                        <a:t>Benefits</a:t>
                      </a:r>
                    </a:p>
                  </a:txBody>
                  <a:tcPr/>
                </a:tc>
                <a:tc>
                  <a:txBody>
                    <a:bodyPr/>
                    <a:lstStyle/>
                    <a:p>
                      <a:r>
                        <a:rPr lang="en-US" dirty="0">
                          <a:latin typeface="Arial Black" panose="020B0A04020102020204" pitchFamily="34" charset="0"/>
                        </a:rPr>
                        <a:t>Metro</a:t>
                      </a:r>
                    </a:p>
                  </a:txBody>
                  <a:tcPr/>
                </a:tc>
                <a:extLst>
                  <a:ext uri="{0D108BD9-81ED-4DB2-BD59-A6C34878D82A}">
                    <a16:rowId xmlns:a16="http://schemas.microsoft.com/office/drawing/2014/main" val="2015109851"/>
                  </a:ext>
                </a:extLst>
              </a:tr>
              <a:tr h="456479">
                <a:tc>
                  <a:txBody>
                    <a:bodyPr/>
                    <a:lstStyle/>
                    <a:p>
                      <a:r>
                        <a:rPr lang="en-US" dirty="0">
                          <a:latin typeface="Arial Black" panose="020B0A04020102020204" pitchFamily="34" charset="0"/>
                        </a:rPr>
                        <a:t>Education </a:t>
                      </a:r>
                    </a:p>
                  </a:txBody>
                  <a:tcPr/>
                </a:tc>
                <a:tc>
                  <a:txBody>
                    <a:bodyPr/>
                    <a:lstStyle/>
                    <a:p>
                      <a:r>
                        <a:rPr lang="en-US" dirty="0">
                          <a:latin typeface="Arial Black" panose="020B0A04020102020204" pitchFamily="34" charset="0"/>
                        </a:rPr>
                        <a:t>Interests</a:t>
                      </a:r>
                    </a:p>
                  </a:txBody>
                  <a:tcPr/>
                </a:tc>
                <a:tc>
                  <a:txBody>
                    <a:bodyPr/>
                    <a:lstStyle/>
                    <a:p>
                      <a:r>
                        <a:rPr lang="en-US" dirty="0">
                          <a:latin typeface="Arial Black" panose="020B0A04020102020204" pitchFamily="34" charset="0"/>
                        </a:rPr>
                        <a:t>Loyalty</a:t>
                      </a:r>
                    </a:p>
                  </a:txBody>
                  <a:tcPr/>
                </a:tc>
                <a:tc>
                  <a:txBody>
                    <a:bodyPr/>
                    <a:lstStyle/>
                    <a:p>
                      <a:r>
                        <a:rPr lang="en-US" dirty="0">
                          <a:latin typeface="Arial Black" panose="020B0A04020102020204" pitchFamily="34" charset="0"/>
                        </a:rPr>
                        <a:t>Village</a:t>
                      </a:r>
                    </a:p>
                  </a:txBody>
                  <a:tcPr/>
                </a:tc>
                <a:extLst>
                  <a:ext uri="{0D108BD9-81ED-4DB2-BD59-A6C34878D82A}">
                    <a16:rowId xmlns:a16="http://schemas.microsoft.com/office/drawing/2014/main" val="295851842"/>
                  </a:ext>
                </a:extLst>
              </a:tr>
              <a:tr h="456479">
                <a:tc>
                  <a:txBody>
                    <a:bodyPr/>
                    <a:lstStyle/>
                    <a:p>
                      <a:r>
                        <a:rPr lang="en-US" dirty="0">
                          <a:latin typeface="Arial Black" panose="020B0A04020102020204" pitchFamily="34" charset="0"/>
                        </a:rPr>
                        <a:t>Income</a:t>
                      </a:r>
                    </a:p>
                  </a:txBody>
                  <a:tcPr/>
                </a:tc>
                <a:tc>
                  <a:txBody>
                    <a:bodyPr/>
                    <a:lstStyle/>
                    <a:p>
                      <a:r>
                        <a:rPr lang="en-US" dirty="0">
                          <a:latin typeface="Arial Black" panose="020B0A04020102020204" pitchFamily="34" charset="0"/>
                        </a:rPr>
                        <a:t>Life styles </a:t>
                      </a:r>
                    </a:p>
                  </a:txBody>
                  <a:tcPr/>
                </a:tc>
                <a:tc>
                  <a:txBody>
                    <a:bodyPr/>
                    <a:lstStyle/>
                    <a:p>
                      <a:r>
                        <a:rPr lang="en-US" dirty="0">
                          <a:latin typeface="Arial Black" panose="020B0A04020102020204" pitchFamily="34" charset="0"/>
                        </a:rPr>
                        <a:t>Attitude</a:t>
                      </a:r>
                    </a:p>
                  </a:txBody>
                  <a:tcPr/>
                </a:tc>
                <a:tc>
                  <a:txBody>
                    <a:bodyPr/>
                    <a:lstStyle/>
                    <a:p>
                      <a:r>
                        <a:rPr lang="en-US" dirty="0">
                          <a:latin typeface="Arial Black" panose="020B0A04020102020204" pitchFamily="34" charset="0"/>
                        </a:rPr>
                        <a:t>Language</a:t>
                      </a:r>
                    </a:p>
                  </a:txBody>
                  <a:tcPr/>
                </a:tc>
                <a:extLst>
                  <a:ext uri="{0D108BD9-81ED-4DB2-BD59-A6C34878D82A}">
                    <a16:rowId xmlns:a16="http://schemas.microsoft.com/office/drawing/2014/main" val="3625159003"/>
                  </a:ext>
                </a:extLst>
              </a:tr>
            </a:tbl>
          </a:graphicData>
        </a:graphic>
      </p:graphicFrame>
      <p:pic>
        <p:nvPicPr>
          <p:cNvPr id="2" name="Picture 1" descr="Six People Family Three Generations Stock Vector (Royalty Free) 399517201 |  Shutterstock">
            <a:extLst>
              <a:ext uri="{FF2B5EF4-FFF2-40B4-BE49-F238E27FC236}">
                <a16:creationId xmlns:a16="http://schemas.microsoft.com/office/drawing/2014/main" id="{C0D3A30E-5BAC-9AFE-4159-1286217004EB}"/>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1125" y="1855212"/>
            <a:ext cx="2217420" cy="2787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C9E126-B642-B0AC-C457-5DF497CB07B0}"/>
              </a:ext>
            </a:extLst>
          </p:cNvPr>
          <p:cNvSpPr txBox="1"/>
          <p:nvPr/>
        </p:nvSpPr>
        <p:spPr>
          <a:xfrm>
            <a:off x="158750" y="158750"/>
            <a:ext cx="8680450" cy="618630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Demographics :  </a:t>
            </a:r>
            <a:r>
              <a:rPr lang="en-US" dirty="0"/>
              <a:t>The following are the demographics that have to </a:t>
            </a:r>
          </a:p>
          <a:p>
            <a:r>
              <a:rPr lang="en-US" sz="2400" dirty="0"/>
              <a:t> </a:t>
            </a:r>
            <a:r>
              <a:rPr lang="en-US" dirty="0"/>
              <a:t>be taken care of by Cadbury in terms of their  customers </a:t>
            </a:r>
          </a:p>
          <a:p>
            <a:endParaRPr lang="en-US" dirty="0"/>
          </a:p>
          <a:p>
            <a:pPr marL="342900" indent="-342900">
              <a:buAutoNum type="arabicParenR"/>
            </a:pPr>
            <a:r>
              <a:rPr lang="en-US" dirty="0"/>
              <a:t>Age – 3 years and above .</a:t>
            </a:r>
          </a:p>
          <a:p>
            <a:pPr marL="342900" indent="-342900">
              <a:buAutoNum type="arabicParenR"/>
            </a:pPr>
            <a:r>
              <a:rPr lang="en-US" dirty="0"/>
              <a:t>Gender – Male and Female </a:t>
            </a:r>
          </a:p>
          <a:p>
            <a:pPr marL="342900" indent="-342900">
              <a:buAutoNum type="arabicParenR"/>
            </a:pPr>
            <a:r>
              <a:rPr lang="en-US" dirty="0"/>
              <a:t>Location – Metro cities like Mumbai and Delhi  </a:t>
            </a:r>
          </a:p>
          <a:p>
            <a:pPr marL="342900" indent="-342900">
              <a:buAutoNum type="arabicParenR"/>
            </a:pPr>
            <a:r>
              <a:rPr lang="en-US" dirty="0"/>
              <a:t>Education – Basic</a:t>
            </a:r>
          </a:p>
          <a:p>
            <a:pPr marL="342900" indent="-342900">
              <a:buAutoNum type="arabicParenR"/>
            </a:pPr>
            <a:r>
              <a:rPr lang="en-US" dirty="0"/>
              <a:t>Income – Average  </a:t>
            </a:r>
          </a:p>
          <a:p>
            <a:endParaRPr lang="en-US" dirty="0"/>
          </a:p>
          <a:p>
            <a:pPr marL="285750" indent="-285750">
              <a:buFont typeface="Wingdings" panose="05000000000000000000" pitchFamily="2" charset="2"/>
              <a:buChar char="Ø"/>
            </a:pPr>
            <a:r>
              <a:rPr lang="en-US" sz="2400" dirty="0"/>
              <a:t>Psychographics </a:t>
            </a:r>
            <a:r>
              <a:rPr lang="en-US" dirty="0"/>
              <a:t>:  The following are the psychographics that have to be taken care of by Cadbury in terms of their customers </a:t>
            </a:r>
          </a:p>
          <a:p>
            <a:endParaRPr lang="en-US" dirty="0"/>
          </a:p>
          <a:p>
            <a:pPr marL="342900" indent="-342900">
              <a:buAutoNum type="arabicParenR"/>
            </a:pPr>
            <a:r>
              <a:rPr lang="en-US" dirty="0"/>
              <a:t>Personality – Any Individual</a:t>
            </a:r>
          </a:p>
          <a:p>
            <a:pPr marL="342900" indent="-342900">
              <a:buAutoNum type="arabicParenR"/>
            </a:pPr>
            <a:r>
              <a:rPr lang="en-US" dirty="0"/>
              <a:t>Values – Basic human values </a:t>
            </a:r>
          </a:p>
          <a:p>
            <a:pPr marL="342900" indent="-342900">
              <a:buAutoNum type="arabicParenR"/>
            </a:pPr>
            <a:r>
              <a:rPr lang="en-US" dirty="0"/>
              <a:t>Social class – All classes </a:t>
            </a:r>
          </a:p>
          <a:p>
            <a:pPr marL="342900" indent="-342900">
              <a:buAutoNum type="arabicParenR"/>
            </a:pPr>
            <a:r>
              <a:rPr lang="en-US" dirty="0"/>
              <a:t>Interests – chocolates, confectionary items .</a:t>
            </a:r>
          </a:p>
          <a:p>
            <a:pPr marL="342900" indent="-342900">
              <a:buAutoNum type="arabicParenR"/>
            </a:pPr>
            <a:r>
              <a:rPr lang="en-US" dirty="0"/>
              <a:t>Life style – Any </a:t>
            </a:r>
          </a:p>
          <a:p>
            <a:endParaRPr lang="en-US" dirty="0"/>
          </a:p>
          <a:p>
            <a:r>
              <a:rPr lang="en-US" dirty="0"/>
              <a:t> </a:t>
            </a:r>
          </a:p>
          <a:p>
            <a:pPr marL="342900" indent="-342900">
              <a:buAutoNum type="arabicParenR"/>
            </a:pPr>
            <a:endParaRPr lang="en-US" dirty="0"/>
          </a:p>
          <a:p>
            <a:pPr marL="342900" indent="-342900">
              <a:buAutoNum type="arabicParenR"/>
            </a:pPr>
            <a:endParaRPr lang="en-US" dirty="0"/>
          </a:p>
        </p:txBody>
      </p:sp>
      <p:cxnSp>
        <p:nvCxnSpPr>
          <p:cNvPr id="5" name="Straight Connector 4">
            <a:extLst>
              <a:ext uri="{FF2B5EF4-FFF2-40B4-BE49-F238E27FC236}">
                <a16:creationId xmlns:a16="http://schemas.microsoft.com/office/drawing/2014/main" id="{A29F5077-62EF-2D49-156C-B09CFB24ED97}"/>
              </a:ext>
            </a:extLst>
          </p:cNvPr>
          <p:cNvCxnSpPr/>
          <p:nvPr/>
        </p:nvCxnSpPr>
        <p:spPr>
          <a:xfrm>
            <a:off x="685800" y="583347"/>
            <a:ext cx="16065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BBDDF0F-3565-BC1A-9D0A-BB875AE371D0}"/>
              </a:ext>
            </a:extLst>
          </p:cNvPr>
          <p:cNvCxnSpPr/>
          <p:nvPr/>
        </p:nvCxnSpPr>
        <p:spPr>
          <a:xfrm>
            <a:off x="762000" y="3219450"/>
            <a:ext cx="165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757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B1B4E0-8074-8743-6F26-AA6AC42FFBC1}"/>
              </a:ext>
            </a:extLst>
          </p:cNvPr>
          <p:cNvSpPr txBox="1"/>
          <p:nvPr/>
        </p:nvSpPr>
        <p:spPr>
          <a:xfrm>
            <a:off x="139700" y="65187"/>
            <a:ext cx="8750300" cy="5078313"/>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Behavior  : </a:t>
            </a:r>
            <a:r>
              <a:rPr lang="en-US" dirty="0"/>
              <a:t>The following are the behaviors that have to be taken care</a:t>
            </a:r>
          </a:p>
          <a:p>
            <a:r>
              <a:rPr lang="en-US" dirty="0"/>
              <a:t> of by Cadbury in terms of their customers .</a:t>
            </a:r>
          </a:p>
          <a:p>
            <a:endParaRPr lang="en-US" sz="2400" dirty="0"/>
          </a:p>
          <a:p>
            <a:pPr marL="342900" indent="-342900">
              <a:buAutoNum type="arabicParenR"/>
            </a:pPr>
            <a:r>
              <a:rPr lang="en-US" dirty="0"/>
              <a:t>Decision Roles – Children </a:t>
            </a:r>
          </a:p>
          <a:p>
            <a:pPr marL="342900" indent="-342900">
              <a:buAutoNum type="arabicParenR"/>
            </a:pPr>
            <a:r>
              <a:rPr lang="en-US" dirty="0"/>
              <a:t>Occasion – no occasion required </a:t>
            </a:r>
          </a:p>
          <a:p>
            <a:pPr marL="342900" indent="-342900">
              <a:buAutoNum type="arabicParenR"/>
            </a:pPr>
            <a:r>
              <a:rPr lang="en-US" dirty="0"/>
              <a:t>Benefit – Easily Available </a:t>
            </a:r>
          </a:p>
          <a:p>
            <a:pPr marL="342900" indent="-342900">
              <a:buAutoNum type="arabicParenR"/>
            </a:pPr>
            <a:r>
              <a:rPr lang="en-US" dirty="0"/>
              <a:t>Loyalty – Absolutely Loyal </a:t>
            </a:r>
          </a:p>
          <a:p>
            <a:pPr marL="342900" indent="-342900">
              <a:buAutoNum type="arabicParenR"/>
            </a:pPr>
            <a:r>
              <a:rPr lang="en-US" dirty="0"/>
              <a:t>Attitude – Enthusiastic</a:t>
            </a:r>
          </a:p>
          <a:p>
            <a:endParaRPr lang="en-US" dirty="0"/>
          </a:p>
          <a:p>
            <a:pPr marL="285750" indent="-285750">
              <a:buFont typeface="Wingdings" panose="05000000000000000000" pitchFamily="2" charset="2"/>
              <a:buChar char="Ø"/>
            </a:pPr>
            <a:r>
              <a:rPr lang="en-US" dirty="0"/>
              <a:t> </a:t>
            </a:r>
            <a:r>
              <a:rPr lang="en-US" sz="2400" dirty="0"/>
              <a:t>Geographic</a:t>
            </a:r>
            <a:r>
              <a:rPr lang="en-US" dirty="0"/>
              <a:t> : The following are the  geographics that have to be taken care of by Cadbury in terms of customers </a:t>
            </a:r>
          </a:p>
          <a:p>
            <a:endParaRPr lang="en-US" dirty="0"/>
          </a:p>
          <a:p>
            <a:pPr marL="342900" indent="-342900">
              <a:buAutoNum type="arabicParenR"/>
            </a:pPr>
            <a:r>
              <a:rPr lang="en-US" dirty="0"/>
              <a:t>Country – All over the globe </a:t>
            </a:r>
          </a:p>
          <a:p>
            <a:pPr marL="342900" indent="-342900">
              <a:buAutoNum type="arabicParenR"/>
            </a:pPr>
            <a:r>
              <a:rPr lang="en-US" dirty="0"/>
              <a:t>Region – Available in all regions </a:t>
            </a:r>
          </a:p>
          <a:p>
            <a:pPr marL="342900" indent="-342900">
              <a:buAutoNum type="arabicParenR"/>
            </a:pPr>
            <a:r>
              <a:rPr lang="en-US" dirty="0"/>
              <a:t>Metro – Wide Range </a:t>
            </a:r>
          </a:p>
          <a:p>
            <a:pPr marL="342900" indent="-342900">
              <a:buAutoNum type="arabicParenR"/>
            </a:pPr>
            <a:r>
              <a:rPr lang="en-US" dirty="0"/>
              <a:t>Village – Not in a wide range </a:t>
            </a:r>
          </a:p>
          <a:p>
            <a:pPr marL="342900" indent="-342900">
              <a:buAutoNum type="arabicParenR"/>
            </a:pPr>
            <a:r>
              <a:rPr lang="en-US" dirty="0"/>
              <a:t>Language - All</a:t>
            </a:r>
          </a:p>
        </p:txBody>
      </p:sp>
      <p:cxnSp>
        <p:nvCxnSpPr>
          <p:cNvPr id="4" name="Straight Connector 3">
            <a:extLst>
              <a:ext uri="{FF2B5EF4-FFF2-40B4-BE49-F238E27FC236}">
                <a16:creationId xmlns:a16="http://schemas.microsoft.com/office/drawing/2014/main" id="{1ECABF12-A0FE-6C70-7BAD-5C9D06B77553}"/>
              </a:ext>
            </a:extLst>
          </p:cNvPr>
          <p:cNvCxnSpPr/>
          <p:nvPr/>
        </p:nvCxnSpPr>
        <p:spPr>
          <a:xfrm>
            <a:off x="488950" y="488950"/>
            <a:ext cx="1435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69E5D4-F2E8-6A4A-6216-03B059256FE4}"/>
              </a:ext>
            </a:extLst>
          </p:cNvPr>
          <p:cNvCxnSpPr/>
          <p:nvPr/>
        </p:nvCxnSpPr>
        <p:spPr>
          <a:xfrm>
            <a:off x="749300" y="3111500"/>
            <a:ext cx="13525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970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179888" y="61808"/>
            <a:ext cx="7610100" cy="6093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400" b="1" dirty="0">
                <a:solidFill>
                  <a:schemeClr val="accent1">
                    <a:lumMod val="60000"/>
                    <a:lumOff val="40000"/>
                  </a:schemeClr>
                </a:solidFill>
                <a:latin typeface="Arial Black" panose="020B0A04020102020204" pitchFamily="34" charset="0"/>
              </a:rPr>
              <a:t>Part 2: SEO &amp; Keyword Research</a:t>
            </a:r>
            <a:endParaRPr sz="2400" dirty="0">
              <a:solidFill>
                <a:schemeClr val="accent1">
                  <a:lumMod val="60000"/>
                  <a:lumOff val="40000"/>
                </a:schemeClr>
              </a:solidFill>
              <a:latin typeface="Arial Black" panose="020B0A04020102020204" pitchFamily="34" charset="0"/>
            </a:endParaRPr>
          </a:p>
        </p:txBody>
      </p:sp>
      <p:sp>
        <p:nvSpPr>
          <p:cNvPr id="92" name="Google Shape;92;p19"/>
          <p:cNvSpPr txBox="1"/>
          <p:nvPr/>
        </p:nvSpPr>
        <p:spPr>
          <a:xfrm>
            <a:off x="542557" y="500084"/>
            <a:ext cx="7313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endParaRPr dirty="0"/>
          </a:p>
          <a:p>
            <a:pPr marL="457200" lvl="0" indent="-317500" algn="l" rtl="0">
              <a:spcBef>
                <a:spcPts val="0"/>
              </a:spcBef>
              <a:spcAft>
                <a:spcPts val="0"/>
              </a:spcAft>
              <a:buSzPts val="1400"/>
              <a:buChar char="●"/>
            </a:pPr>
            <a:r>
              <a:rPr lang="en-GB" b="1" dirty="0"/>
              <a:t>Keyword Research:</a:t>
            </a:r>
            <a:r>
              <a:rPr lang="en-GB" dirty="0"/>
              <a:t> Define Research Objectives, Brainstorm Seed Keywords, Utilize Keyword Research Tools (SEMrush or </a:t>
            </a:r>
            <a:r>
              <a:rPr lang="en-GB" dirty="0" err="1"/>
              <a:t>Moz</a:t>
            </a:r>
            <a:r>
              <a:rPr lang="en-GB" dirty="0"/>
              <a:t> Keyword Explorer),</a:t>
            </a:r>
            <a:r>
              <a:rPr lang="en-GB" dirty="0" err="1"/>
              <a:t>Analyze</a:t>
            </a:r>
            <a:r>
              <a:rPr lang="en-GB" dirty="0"/>
              <a:t> Competitor Keywords, Long-tail Keyword Exploration (specific, longer phrases) that align with the research objectives and have lower competition but higher conversion potential.</a:t>
            </a:r>
            <a:endParaRPr dirty="0"/>
          </a:p>
          <a:p>
            <a:pPr marL="457200" lvl="0" indent="-317500" algn="l" rtl="0">
              <a:spcBef>
                <a:spcPts val="0"/>
              </a:spcBef>
              <a:spcAft>
                <a:spcPts val="0"/>
              </a:spcAft>
              <a:buSzPts val="1400"/>
              <a:buChar char="●"/>
            </a:pPr>
            <a:r>
              <a:rPr lang="en-GB" b="1" dirty="0"/>
              <a:t>On page Optimization: </a:t>
            </a:r>
            <a:r>
              <a:rPr lang="en-GB" dirty="0"/>
              <a:t>Meta Tag optimization &amp; content optimization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Reflect on the process of conducting keyword research and the SEO recommendations provided.</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GB" dirty="0"/>
              <a:t>Document the challenges faced during the research and analysis phase, as well as the key insights gained from the keyword research process.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AD63A0-A28E-C92A-1C45-85A2B87072F6}"/>
              </a:ext>
            </a:extLst>
          </p:cNvPr>
          <p:cNvSpPr txBox="1"/>
          <p:nvPr/>
        </p:nvSpPr>
        <p:spPr>
          <a:xfrm>
            <a:off x="103031" y="257577"/>
            <a:ext cx="8854225" cy="1292662"/>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SEO Audit </a:t>
            </a:r>
            <a:r>
              <a:rPr lang="en-US" dirty="0"/>
              <a:t>:  The following is the search engine optimization audit for the brand  Cadbury . </a:t>
            </a:r>
          </a:p>
          <a:p>
            <a:r>
              <a:rPr lang="en-US" dirty="0"/>
              <a:t> </a:t>
            </a:r>
          </a:p>
          <a:p>
            <a:pPr marL="285750" indent="-285750">
              <a:buFont typeface="Wingdings" panose="05000000000000000000" pitchFamily="2" charset="2"/>
              <a:buChar char="q"/>
            </a:pPr>
            <a:endParaRPr lang="en-US" dirty="0"/>
          </a:p>
        </p:txBody>
      </p:sp>
      <p:cxnSp>
        <p:nvCxnSpPr>
          <p:cNvPr id="4" name="Straight Connector 3">
            <a:extLst>
              <a:ext uri="{FF2B5EF4-FFF2-40B4-BE49-F238E27FC236}">
                <a16:creationId xmlns:a16="http://schemas.microsoft.com/office/drawing/2014/main" id="{4D1534A7-CB63-D59E-19AB-417571B78AB6}"/>
              </a:ext>
            </a:extLst>
          </p:cNvPr>
          <p:cNvCxnSpPr>
            <a:cxnSpLocks/>
          </p:cNvCxnSpPr>
          <p:nvPr/>
        </p:nvCxnSpPr>
        <p:spPr>
          <a:xfrm>
            <a:off x="566671" y="676141"/>
            <a:ext cx="1403797"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48FA616-65EC-4336-FF2B-65EB3ADB7C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4436" y="1120806"/>
            <a:ext cx="2979420" cy="2600960"/>
          </a:xfrm>
          <a:prstGeom prst="rect">
            <a:avLst/>
          </a:prstGeom>
        </p:spPr>
      </p:pic>
      <p:pic>
        <p:nvPicPr>
          <p:cNvPr id="5" name="Picture 4">
            <a:extLst>
              <a:ext uri="{FF2B5EF4-FFF2-40B4-BE49-F238E27FC236}">
                <a16:creationId xmlns:a16="http://schemas.microsoft.com/office/drawing/2014/main" id="{3D6B9F06-295C-C95C-C476-4AEFC84DF0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5996" y="1184306"/>
            <a:ext cx="2836545" cy="2473960"/>
          </a:xfrm>
          <a:prstGeom prst="rect">
            <a:avLst/>
          </a:prstGeom>
        </p:spPr>
      </p:pic>
      <p:pic>
        <p:nvPicPr>
          <p:cNvPr id="6" name="Picture 5">
            <a:extLst>
              <a:ext uri="{FF2B5EF4-FFF2-40B4-BE49-F238E27FC236}">
                <a16:creationId xmlns:a16="http://schemas.microsoft.com/office/drawing/2014/main" id="{F0825B14-2637-997A-A643-869970BD7B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24681" y="1120806"/>
            <a:ext cx="2732405" cy="3308350"/>
          </a:xfrm>
          <a:prstGeom prst="rect">
            <a:avLst/>
          </a:prstGeom>
        </p:spPr>
      </p:pic>
    </p:spTree>
    <p:extLst>
      <p:ext uri="{BB962C8B-B14F-4D97-AF65-F5344CB8AC3E}">
        <p14:creationId xmlns:p14="http://schemas.microsoft.com/office/powerpoint/2010/main" val="1991938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802719-3093-1429-6C28-001F8C8EBC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0615" y="181077"/>
            <a:ext cx="3089275" cy="2429510"/>
          </a:xfrm>
          <a:prstGeom prst="rect">
            <a:avLst/>
          </a:prstGeom>
        </p:spPr>
      </p:pic>
      <p:pic>
        <p:nvPicPr>
          <p:cNvPr id="3" name="Picture 2">
            <a:extLst>
              <a:ext uri="{FF2B5EF4-FFF2-40B4-BE49-F238E27FC236}">
                <a16:creationId xmlns:a16="http://schemas.microsoft.com/office/drawing/2014/main" id="{E90CF6C4-18A3-4A02-4068-EDC5F09441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02638" y="141668"/>
            <a:ext cx="4867910" cy="2257425"/>
          </a:xfrm>
          <a:prstGeom prst="rect">
            <a:avLst/>
          </a:prstGeom>
        </p:spPr>
      </p:pic>
      <p:pic>
        <p:nvPicPr>
          <p:cNvPr id="5" name="Picture 4">
            <a:extLst>
              <a:ext uri="{FF2B5EF4-FFF2-40B4-BE49-F238E27FC236}">
                <a16:creationId xmlns:a16="http://schemas.microsoft.com/office/drawing/2014/main" id="{359555D9-4DD6-93BF-C5C6-E84363B544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781" y="2647817"/>
            <a:ext cx="3811905" cy="2199005"/>
          </a:xfrm>
          <a:prstGeom prst="rect">
            <a:avLst/>
          </a:prstGeom>
        </p:spPr>
      </p:pic>
      <p:pic>
        <p:nvPicPr>
          <p:cNvPr id="7" name="Picture 6">
            <a:extLst>
              <a:ext uri="{FF2B5EF4-FFF2-40B4-BE49-F238E27FC236}">
                <a16:creationId xmlns:a16="http://schemas.microsoft.com/office/drawing/2014/main" id="{DD014A68-33F3-7F7A-58D6-B150045411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77242" y="2513315"/>
            <a:ext cx="4230370" cy="2320925"/>
          </a:xfrm>
          <a:prstGeom prst="rect">
            <a:avLst/>
          </a:prstGeom>
        </p:spPr>
      </p:pic>
    </p:spTree>
    <p:extLst>
      <p:ext uri="{BB962C8B-B14F-4D97-AF65-F5344CB8AC3E}">
        <p14:creationId xmlns:p14="http://schemas.microsoft.com/office/powerpoint/2010/main" val="206775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6CBDE1-BC90-8CE9-6B65-FF53B68C78A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1293" y="124912"/>
            <a:ext cx="3844343" cy="2244800"/>
          </a:xfrm>
          <a:prstGeom prst="rect">
            <a:avLst/>
          </a:prstGeom>
        </p:spPr>
      </p:pic>
      <p:pic>
        <p:nvPicPr>
          <p:cNvPr id="8" name="Picture 7">
            <a:extLst>
              <a:ext uri="{FF2B5EF4-FFF2-40B4-BE49-F238E27FC236}">
                <a16:creationId xmlns:a16="http://schemas.microsoft.com/office/drawing/2014/main" id="{E7DB345E-B00D-6300-F96F-78975F2143F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77469" y="519656"/>
            <a:ext cx="3738874" cy="3700113"/>
          </a:xfrm>
          <a:prstGeom prst="rect">
            <a:avLst/>
          </a:prstGeom>
        </p:spPr>
      </p:pic>
      <p:pic>
        <p:nvPicPr>
          <p:cNvPr id="10" name="Picture 9">
            <a:extLst>
              <a:ext uri="{FF2B5EF4-FFF2-40B4-BE49-F238E27FC236}">
                <a16:creationId xmlns:a16="http://schemas.microsoft.com/office/drawing/2014/main" id="{6F201D2B-BBA1-865E-00F8-C4F76482C4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4167" y="2477424"/>
            <a:ext cx="3938596" cy="2496087"/>
          </a:xfrm>
          <a:prstGeom prst="rect">
            <a:avLst/>
          </a:prstGeom>
        </p:spPr>
      </p:pic>
    </p:spTree>
    <p:extLst>
      <p:ext uri="{BB962C8B-B14F-4D97-AF65-F5344CB8AC3E}">
        <p14:creationId xmlns:p14="http://schemas.microsoft.com/office/powerpoint/2010/main" val="199345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1B39B-1892-0D86-FC87-7A9EA7851786}"/>
              </a:ext>
            </a:extLst>
          </p:cNvPr>
          <p:cNvSpPr txBox="1"/>
          <p:nvPr/>
        </p:nvSpPr>
        <p:spPr>
          <a:xfrm>
            <a:off x="68280" y="282982"/>
            <a:ext cx="8798013" cy="5724644"/>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Key word Research :  </a:t>
            </a:r>
            <a:r>
              <a:rPr lang="en-US" dirty="0"/>
              <a:t>The following is the key word research for the </a:t>
            </a:r>
          </a:p>
          <a:p>
            <a:r>
              <a:rPr lang="en-US" dirty="0"/>
              <a:t>brand Cadbury . </a:t>
            </a:r>
          </a:p>
          <a:p>
            <a:endParaRPr lang="en-US" dirty="0"/>
          </a:p>
          <a:p>
            <a:pPr marL="342900" indent="-342900">
              <a:buAutoNum type="arabicParenR"/>
            </a:pPr>
            <a:r>
              <a:rPr lang="en-US" dirty="0"/>
              <a:t>Research Objectives -  The following are the objectives of this research .</a:t>
            </a:r>
          </a:p>
          <a:p>
            <a:endParaRPr lang="en-US" dirty="0"/>
          </a:p>
          <a:p>
            <a:pPr marL="342900" indent="-342900">
              <a:buAutoNum type="alphaLcParenR"/>
            </a:pPr>
            <a:r>
              <a:rPr lang="en-US" dirty="0"/>
              <a:t>Understanding Cadbury’s product range and offerings . </a:t>
            </a:r>
          </a:p>
          <a:p>
            <a:pPr marL="342900" indent="-342900">
              <a:buAutoNum type="alphaLcParenR"/>
            </a:pPr>
            <a:r>
              <a:rPr lang="en-US" dirty="0"/>
              <a:t>Analyzing Cadbury’s marketing strategies and campaigns . </a:t>
            </a:r>
          </a:p>
          <a:p>
            <a:pPr marL="342900" indent="-342900">
              <a:buAutoNum type="alphaLcParenR"/>
            </a:pPr>
            <a:r>
              <a:rPr lang="en-US" dirty="0"/>
              <a:t>Investigating Cadbury’s history and milestones . </a:t>
            </a:r>
          </a:p>
          <a:p>
            <a:pPr marL="342900" indent="-342900">
              <a:buAutoNum type="alphaLcParenR"/>
            </a:pPr>
            <a:r>
              <a:rPr lang="en-US" dirty="0"/>
              <a:t>Examining Cadbury’s presence in different regions and markets . </a:t>
            </a:r>
          </a:p>
          <a:p>
            <a:pPr marL="342900" indent="-342900">
              <a:buAutoNum type="alphaLcParenR"/>
            </a:pPr>
            <a:r>
              <a:rPr lang="en-US" dirty="0"/>
              <a:t>Exploring Cadbury’s brand reputation and consumers sentiment .</a:t>
            </a:r>
          </a:p>
          <a:p>
            <a:endParaRPr lang="en-US" dirty="0"/>
          </a:p>
          <a:p>
            <a:r>
              <a:rPr lang="en-US" dirty="0"/>
              <a:t>2) Brain storm seed Keywords – The following are the brain storm seed key words of Cadbury . </a:t>
            </a:r>
          </a:p>
          <a:p>
            <a:pPr marL="342900" indent="-342900">
              <a:buAutoNum type="alphaLcParenR"/>
            </a:pPr>
            <a:r>
              <a:rPr lang="en-US" dirty="0"/>
              <a:t>Cadbury chocolate       e) Cadbury marketing </a:t>
            </a:r>
          </a:p>
          <a:p>
            <a:pPr marL="342900" indent="-342900">
              <a:buAutoNum type="alphaLcParenR"/>
            </a:pPr>
            <a:r>
              <a:rPr lang="en-US" dirty="0"/>
              <a:t>Cadbury diary milk          f) Cadbury social media </a:t>
            </a:r>
          </a:p>
          <a:p>
            <a:pPr marL="342900" indent="-342900">
              <a:buAutoNum type="alphaLcParenR"/>
            </a:pPr>
            <a:r>
              <a:rPr lang="en-US" dirty="0"/>
              <a:t>Cadbury promotions       g) Cadbury consumer reviews </a:t>
            </a:r>
          </a:p>
          <a:p>
            <a:pPr marL="342900" indent="-342900">
              <a:buAutoNum type="alphaLcParenR"/>
            </a:pPr>
            <a:r>
              <a:rPr lang="en-US" dirty="0"/>
              <a:t>Cadbury competitors      h) Cadbury history </a:t>
            </a:r>
          </a:p>
          <a:p>
            <a:endParaRPr lang="en-US" dirty="0"/>
          </a:p>
          <a:p>
            <a:endParaRPr lang="en-US" dirty="0"/>
          </a:p>
          <a:p>
            <a:endParaRPr lang="en-US" dirty="0"/>
          </a:p>
        </p:txBody>
      </p:sp>
      <p:cxnSp>
        <p:nvCxnSpPr>
          <p:cNvPr id="4" name="Straight Connector 3">
            <a:extLst>
              <a:ext uri="{FF2B5EF4-FFF2-40B4-BE49-F238E27FC236}">
                <a16:creationId xmlns:a16="http://schemas.microsoft.com/office/drawing/2014/main" id="{BBEB4E09-5D4F-86C7-526F-EFA3B854F190}"/>
              </a:ext>
            </a:extLst>
          </p:cNvPr>
          <p:cNvCxnSpPr>
            <a:cxnSpLocks/>
          </p:cNvCxnSpPr>
          <p:nvPr/>
        </p:nvCxnSpPr>
        <p:spPr>
          <a:xfrm>
            <a:off x="631065" y="692548"/>
            <a:ext cx="22473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8FB3D5-A551-F71F-68B9-EE1D292E2041}"/>
              </a:ext>
            </a:extLst>
          </p:cNvPr>
          <p:cNvCxnSpPr/>
          <p:nvPr/>
        </p:nvCxnSpPr>
        <p:spPr>
          <a:xfrm>
            <a:off x="405685" y="1493950"/>
            <a:ext cx="2189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8F9D5C-6E00-95FC-C980-3D3AC4FA12C5}"/>
              </a:ext>
            </a:extLst>
          </p:cNvPr>
          <p:cNvCxnSpPr/>
          <p:nvPr/>
        </p:nvCxnSpPr>
        <p:spPr>
          <a:xfrm>
            <a:off x="457199" y="3649550"/>
            <a:ext cx="2968581" cy="515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723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1613100" y="369450"/>
            <a:ext cx="5917800" cy="11402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chemeClr val="accent1">
                    <a:lumMod val="60000"/>
                    <a:lumOff val="40000"/>
                  </a:schemeClr>
                </a:solidFill>
              </a:rPr>
              <a:t>Students will be divided into 50 groups each having an individual brand name and within this would be 9 students each</a:t>
            </a:r>
            <a:endParaRPr dirty="0">
              <a:solidFill>
                <a:schemeClr val="accent1">
                  <a:lumMod val="60000"/>
                  <a:lumOff val="40000"/>
                </a:schemeClr>
              </a:solidFill>
            </a:endParaRPr>
          </a:p>
        </p:txBody>
      </p:sp>
      <p:sp>
        <p:nvSpPr>
          <p:cNvPr id="60" name="Google Shape;60;p14"/>
          <p:cNvSpPr txBox="1"/>
          <p:nvPr/>
        </p:nvSpPr>
        <p:spPr>
          <a:xfrm>
            <a:off x="212400" y="1508775"/>
            <a:ext cx="2245500" cy="35709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a:pPr>
            <a:r>
              <a:rPr lang="en-GB" sz="1100" dirty="0" err="1"/>
              <a:t>Lakmé</a:t>
            </a:r>
            <a:endParaRPr sz="1100" dirty="0"/>
          </a:p>
          <a:p>
            <a:pPr marL="457200" lvl="0" indent="-298450" algn="l" rtl="0">
              <a:spcBef>
                <a:spcPts val="0"/>
              </a:spcBef>
              <a:spcAft>
                <a:spcPts val="0"/>
              </a:spcAft>
              <a:buSzPts val="1100"/>
              <a:buAutoNum type="arabicPeriod"/>
            </a:pPr>
            <a:r>
              <a:rPr lang="en-GB" sz="1100" dirty="0"/>
              <a:t>Allen Solly</a:t>
            </a:r>
            <a:endParaRPr sz="1100" dirty="0"/>
          </a:p>
          <a:p>
            <a:pPr marL="457200" lvl="0" indent="-298450" algn="l" rtl="0">
              <a:spcBef>
                <a:spcPts val="0"/>
              </a:spcBef>
              <a:spcAft>
                <a:spcPts val="0"/>
              </a:spcAft>
              <a:buSzPts val="1100"/>
              <a:buAutoNum type="arabicPeriod"/>
            </a:pPr>
            <a:r>
              <a:rPr lang="en-GB" sz="1100" dirty="0"/>
              <a:t>Apollo Hospitals</a:t>
            </a:r>
            <a:endParaRPr sz="1100" dirty="0"/>
          </a:p>
          <a:p>
            <a:pPr marL="457200" lvl="0" indent="-298450" algn="l" rtl="0">
              <a:spcBef>
                <a:spcPts val="0"/>
              </a:spcBef>
              <a:spcAft>
                <a:spcPts val="0"/>
              </a:spcAft>
              <a:buSzPts val="1100"/>
              <a:buAutoNum type="arabicPeriod"/>
            </a:pPr>
            <a:r>
              <a:rPr lang="en-GB" sz="1100" dirty="0"/>
              <a:t>VLCC</a:t>
            </a:r>
            <a:endParaRPr sz="1100" dirty="0"/>
          </a:p>
          <a:p>
            <a:pPr marL="457200" lvl="0" indent="-298450" algn="l" rtl="0">
              <a:spcBef>
                <a:spcPts val="0"/>
              </a:spcBef>
              <a:spcAft>
                <a:spcPts val="0"/>
              </a:spcAft>
              <a:buSzPts val="1100"/>
              <a:buAutoNum type="arabicPeriod"/>
            </a:pPr>
            <a:r>
              <a:rPr lang="en-GB" sz="1100" dirty="0"/>
              <a:t>Fortis healthcare institute</a:t>
            </a:r>
            <a:endParaRPr sz="1100" dirty="0"/>
          </a:p>
          <a:p>
            <a:pPr marL="457200" lvl="0" indent="-298450" algn="l" rtl="0">
              <a:spcBef>
                <a:spcPts val="0"/>
              </a:spcBef>
              <a:spcAft>
                <a:spcPts val="0"/>
              </a:spcAft>
              <a:buSzPts val="1100"/>
              <a:buAutoNum type="arabicPeriod"/>
            </a:pPr>
            <a:r>
              <a:rPr lang="en-GB" sz="1100" dirty="0" err="1"/>
              <a:t>Fabindia</a:t>
            </a:r>
            <a:endParaRPr sz="1100" dirty="0"/>
          </a:p>
          <a:p>
            <a:pPr marL="457200" lvl="0" indent="-298450" algn="l" rtl="0">
              <a:spcBef>
                <a:spcPts val="0"/>
              </a:spcBef>
              <a:spcAft>
                <a:spcPts val="0"/>
              </a:spcAft>
              <a:buSzPts val="1100"/>
              <a:buAutoNum type="arabicPeriod"/>
            </a:pPr>
            <a:r>
              <a:rPr lang="en-GB" sz="1100" dirty="0"/>
              <a:t>Forest Essentials</a:t>
            </a:r>
            <a:endParaRPr sz="1100" dirty="0"/>
          </a:p>
          <a:p>
            <a:pPr marL="457200" lvl="0" indent="-298450" algn="l" rtl="0">
              <a:spcBef>
                <a:spcPts val="0"/>
              </a:spcBef>
              <a:spcAft>
                <a:spcPts val="0"/>
              </a:spcAft>
              <a:buSzPts val="1100"/>
              <a:buAutoNum type="arabicPeriod"/>
            </a:pPr>
            <a:r>
              <a:rPr lang="en-GB" sz="1100" dirty="0"/>
              <a:t>Flying Machine</a:t>
            </a:r>
            <a:endParaRPr sz="1100" dirty="0"/>
          </a:p>
          <a:p>
            <a:pPr marL="457200" lvl="0" indent="-298450" algn="l" rtl="0">
              <a:spcBef>
                <a:spcPts val="0"/>
              </a:spcBef>
              <a:spcAft>
                <a:spcPts val="0"/>
              </a:spcAft>
              <a:buSzPts val="1100"/>
              <a:buAutoNum type="arabicPeriod"/>
            </a:pPr>
            <a:r>
              <a:rPr lang="en-GB" sz="1100" dirty="0"/>
              <a:t>Himalaya Herbals</a:t>
            </a:r>
            <a:endParaRPr sz="1100" dirty="0"/>
          </a:p>
          <a:p>
            <a:pPr marL="457200" lvl="0" indent="-298450" algn="l" rtl="0">
              <a:spcBef>
                <a:spcPts val="0"/>
              </a:spcBef>
              <a:spcAft>
                <a:spcPts val="0"/>
              </a:spcAft>
              <a:buSzPts val="1100"/>
              <a:buAutoNum type="arabicPeriod"/>
            </a:pPr>
            <a:r>
              <a:rPr lang="en-GB" sz="1100" dirty="0"/>
              <a:t>Bata</a:t>
            </a:r>
            <a:endParaRPr sz="1100" dirty="0"/>
          </a:p>
          <a:p>
            <a:pPr marL="457200" lvl="0" indent="-298450" algn="l" rtl="0">
              <a:spcBef>
                <a:spcPts val="0"/>
              </a:spcBef>
              <a:spcAft>
                <a:spcPts val="0"/>
              </a:spcAft>
              <a:buSzPts val="1100"/>
              <a:buAutoNum type="arabicPeriod"/>
            </a:pPr>
            <a:r>
              <a:rPr lang="en-GB" sz="1100" dirty="0"/>
              <a:t>John Players</a:t>
            </a:r>
            <a:endParaRPr sz="1100" dirty="0"/>
          </a:p>
          <a:p>
            <a:pPr marL="457200" lvl="0" indent="-298450" algn="l" rtl="0">
              <a:spcBef>
                <a:spcPts val="0"/>
              </a:spcBef>
              <a:spcAft>
                <a:spcPts val="0"/>
              </a:spcAft>
              <a:buSzPts val="1100"/>
              <a:buAutoNum type="arabicPeriod"/>
            </a:pPr>
            <a:r>
              <a:rPr lang="en-GB" sz="1100" dirty="0"/>
              <a:t>Khadi Naturals</a:t>
            </a:r>
            <a:endParaRPr sz="1100" dirty="0"/>
          </a:p>
          <a:p>
            <a:pPr marL="457200" lvl="0" indent="-298450" algn="l" rtl="0">
              <a:spcBef>
                <a:spcPts val="0"/>
              </a:spcBef>
              <a:spcAft>
                <a:spcPts val="0"/>
              </a:spcAft>
              <a:buSzPts val="1100"/>
              <a:buAutoNum type="arabicPeriod"/>
            </a:pPr>
            <a:r>
              <a:rPr lang="en-GB" sz="1100" dirty="0"/>
              <a:t>Louis Philippe</a:t>
            </a:r>
            <a:endParaRPr sz="1100" dirty="0"/>
          </a:p>
          <a:p>
            <a:pPr marL="457200" lvl="0" indent="-298450" algn="l" rtl="0">
              <a:spcBef>
                <a:spcPts val="0"/>
              </a:spcBef>
              <a:spcAft>
                <a:spcPts val="0"/>
              </a:spcAft>
              <a:buSzPts val="1100"/>
              <a:buAutoNum type="arabicPeriod"/>
            </a:pPr>
            <a:r>
              <a:rPr lang="en-GB" sz="1100" dirty="0"/>
              <a:t>Liberty</a:t>
            </a:r>
            <a:endParaRPr sz="1100" dirty="0"/>
          </a:p>
          <a:p>
            <a:pPr marL="457200" lvl="0" indent="-298450" algn="l" rtl="0">
              <a:spcBef>
                <a:spcPts val="0"/>
              </a:spcBef>
              <a:spcAft>
                <a:spcPts val="0"/>
              </a:spcAft>
              <a:buSzPts val="1100"/>
              <a:buAutoNum type="arabicPeriod"/>
            </a:pPr>
            <a:r>
              <a:rPr lang="en-GB" sz="1100" dirty="0"/>
              <a:t>Juicy Chemistry</a:t>
            </a:r>
            <a:endParaRPr sz="1100" dirty="0"/>
          </a:p>
          <a:p>
            <a:pPr marL="457200" lvl="0" indent="-298450" algn="l" rtl="0">
              <a:spcBef>
                <a:spcPts val="0"/>
              </a:spcBef>
              <a:spcAft>
                <a:spcPts val="0"/>
              </a:spcAft>
              <a:buSzPts val="1100"/>
              <a:buAutoNum type="arabicPeriod"/>
            </a:pPr>
            <a:r>
              <a:rPr lang="en-GB" sz="1100" dirty="0"/>
              <a:t>Paragon</a:t>
            </a:r>
            <a:endParaRPr sz="1100" dirty="0"/>
          </a:p>
          <a:p>
            <a:pPr marL="457200" lvl="0" indent="-298450" algn="l" rtl="0">
              <a:spcBef>
                <a:spcPts val="0"/>
              </a:spcBef>
              <a:spcAft>
                <a:spcPts val="0"/>
              </a:spcAft>
              <a:buSzPts val="1100"/>
              <a:buAutoNum type="arabicPeriod"/>
            </a:pPr>
            <a:r>
              <a:rPr lang="en-GB" sz="1100" dirty="0"/>
              <a:t>Peter England</a:t>
            </a:r>
            <a:endParaRPr sz="1100" dirty="0"/>
          </a:p>
          <a:p>
            <a:pPr marL="457200" lvl="0" indent="-298450" algn="l" rtl="0">
              <a:spcBef>
                <a:spcPts val="0"/>
              </a:spcBef>
              <a:spcAft>
                <a:spcPts val="0"/>
              </a:spcAft>
              <a:buSzPts val="1100"/>
              <a:buAutoNum type="arabicPeriod"/>
            </a:pPr>
            <a:r>
              <a:rPr lang="en-GB" sz="1100" dirty="0" err="1"/>
              <a:t>Biotique</a:t>
            </a:r>
            <a:endParaRPr sz="1100" dirty="0"/>
          </a:p>
          <a:p>
            <a:pPr marL="457200" lvl="0" indent="-298450" algn="l" rtl="0">
              <a:spcBef>
                <a:spcPts val="0"/>
              </a:spcBef>
              <a:spcAft>
                <a:spcPts val="0"/>
              </a:spcAft>
              <a:buSzPts val="1100"/>
              <a:buAutoNum type="arabicPeriod"/>
            </a:pPr>
            <a:r>
              <a:rPr lang="en-GB" sz="1100" dirty="0"/>
              <a:t>Red Tape</a:t>
            </a:r>
            <a:endParaRPr sz="1100" dirty="0"/>
          </a:p>
          <a:p>
            <a:pPr marL="457200" lvl="0" indent="-298450" algn="l" rtl="0">
              <a:spcBef>
                <a:spcPts val="0"/>
              </a:spcBef>
              <a:spcAft>
                <a:spcPts val="0"/>
              </a:spcAft>
              <a:buSzPts val="1100"/>
              <a:buAutoNum type="arabicPeriod"/>
            </a:pPr>
            <a:r>
              <a:rPr lang="en-GB" sz="1100" dirty="0"/>
              <a:t>Britannia</a:t>
            </a:r>
            <a:endParaRPr sz="1100" dirty="0"/>
          </a:p>
        </p:txBody>
      </p:sp>
      <p:sp>
        <p:nvSpPr>
          <p:cNvPr id="61" name="Google Shape;61;p14"/>
          <p:cNvSpPr txBox="1"/>
          <p:nvPr/>
        </p:nvSpPr>
        <p:spPr>
          <a:xfrm>
            <a:off x="2787200" y="1508775"/>
            <a:ext cx="2245500" cy="3739455"/>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startAt="21"/>
            </a:pPr>
            <a:r>
              <a:rPr lang="en-GB" sz="1100" dirty="0"/>
              <a:t>Mother Dairy</a:t>
            </a:r>
            <a:endParaRPr sz="1100" dirty="0"/>
          </a:p>
          <a:p>
            <a:pPr marL="457200" lvl="0" indent="-298450" algn="l" rtl="0">
              <a:spcBef>
                <a:spcPts val="0"/>
              </a:spcBef>
              <a:spcAft>
                <a:spcPts val="0"/>
              </a:spcAft>
              <a:buSzPts val="1100"/>
              <a:buAutoNum type="arabicPeriod" startAt="21"/>
            </a:pPr>
            <a:r>
              <a:rPr lang="en-GB" sz="1100" dirty="0"/>
              <a:t>Tech Mahindra</a:t>
            </a:r>
            <a:endParaRPr sz="1100" dirty="0"/>
          </a:p>
          <a:p>
            <a:pPr marL="457200" lvl="0" indent="-298450" algn="l" rtl="0">
              <a:spcBef>
                <a:spcPts val="0"/>
              </a:spcBef>
              <a:spcAft>
                <a:spcPts val="0"/>
              </a:spcAft>
              <a:buSzPts val="1100"/>
              <a:buAutoNum type="arabicPeriod" startAt="21"/>
            </a:pPr>
            <a:r>
              <a:rPr lang="en-GB" sz="1100" dirty="0"/>
              <a:t>Axis Bank	</a:t>
            </a:r>
            <a:endParaRPr sz="1100" dirty="0"/>
          </a:p>
          <a:p>
            <a:pPr marL="457200" lvl="0" indent="-298450" algn="l" rtl="0">
              <a:spcBef>
                <a:spcPts val="0"/>
              </a:spcBef>
              <a:spcAft>
                <a:spcPts val="0"/>
              </a:spcAft>
              <a:buSzPts val="1100"/>
              <a:buAutoNum type="arabicPeriod" startAt="21"/>
            </a:pPr>
            <a:r>
              <a:rPr lang="en-GB" sz="1100" dirty="0"/>
              <a:t>Amul</a:t>
            </a:r>
            <a:endParaRPr sz="1100" dirty="0"/>
          </a:p>
          <a:p>
            <a:pPr marL="457200" lvl="0" indent="-298450" algn="l" rtl="0">
              <a:spcBef>
                <a:spcPts val="0"/>
              </a:spcBef>
              <a:spcAft>
                <a:spcPts val="0"/>
              </a:spcAft>
              <a:buSzPts val="1100"/>
              <a:buAutoNum type="arabicPeriod" startAt="21"/>
            </a:pPr>
            <a:r>
              <a:rPr lang="en-GB" sz="1100" dirty="0"/>
              <a:t>Wipro	</a:t>
            </a:r>
            <a:endParaRPr sz="1100" dirty="0"/>
          </a:p>
          <a:p>
            <a:pPr marL="457200" lvl="0" indent="-298450" algn="l" rtl="0">
              <a:spcBef>
                <a:spcPts val="0"/>
              </a:spcBef>
              <a:spcAft>
                <a:spcPts val="0"/>
              </a:spcAft>
              <a:buSzPts val="1100"/>
              <a:buAutoNum type="arabicPeriod" startAt="21"/>
            </a:pPr>
            <a:r>
              <a:rPr lang="en-GB" sz="1100" dirty="0" err="1"/>
              <a:t>Parle</a:t>
            </a:r>
            <a:r>
              <a:rPr lang="en-GB" sz="1100" dirty="0"/>
              <a:t>  </a:t>
            </a:r>
            <a:r>
              <a:rPr lang="en-GB" sz="1100" dirty="0" err="1"/>
              <a:t>Agro</a:t>
            </a:r>
            <a:endParaRPr sz="1100" dirty="0"/>
          </a:p>
          <a:p>
            <a:pPr marL="457200" lvl="0" indent="-298450" algn="l" rtl="0">
              <a:spcBef>
                <a:spcPts val="0"/>
              </a:spcBef>
              <a:spcAft>
                <a:spcPts val="0"/>
              </a:spcAft>
              <a:buSzPts val="1100"/>
              <a:buAutoNum type="arabicPeriod" startAt="21"/>
            </a:pPr>
            <a:r>
              <a:rPr lang="en-GB" sz="1100" dirty="0"/>
              <a:t>Tech Mahindra</a:t>
            </a:r>
            <a:endParaRPr sz="1100" dirty="0"/>
          </a:p>
          <a:p>
            <a:pPr marL="457200" lvl="0" indent="-298450" algn="l" rtl="0">
              <a:spcBef>
                <a:spcPts val="0"/>
              </a:spcBef>
              <a:spcAft>
                <a:spcPts val="0"/>
              </a:spcAft>
              <a:buSzPts val="1100"/>
              <a:buAutoNum type="arabicPeriod" startAt="21"/>
            </a:pPr>
            <a:r>
              <a:rPr lang="en-GB" sz="1100" dirty="0"/>
              <a:t>McCain</a:t>
            </a:r>
            <a:endParaRPr sz="1100" dirty="0"/>
          </a:p>
          <a:p>
            <a:pPr marL="457200" lvl="0" indent="-298450" algn="l" rtl="0">
              <a:spcBef>
                <a:spcPts val="0"/>
              </a:spcBef>
              <a:spcAft>
                <a:spcPts val="0"/>
              </a:spcAft>
              <a:buSzPts val="1100"/>
              <a:buAutoNum type="arabicPeriod" startAt="21"/>
            </a:pPr>
            <a:r>
              <a:rPr lang="en-GB" sz="1100" dirty="0"/>
              <a:t>ICICI Bank</a:t>
            </a:r>
            <a:endParaRPr sz="1100" dirty="0"/>
          </a:p>
          <a:p>
            <a:pPr marL="457200" lvl="0" indent="-298450" algn="l" rtl="0">
              <a:spcBef>
                <a:spcPts val="0"/>
              </a:spcBef>
              <a:spcAft>
                <a:spcPts val="0"/>
              </a:spcAft>
              <a:buSzPts val="1100"/>
              <a:buAutoNum type="arabicPeriod" startAt="21"/>
            </a:pPr>
            <a:r>
              <a:rPr lang="en-GB" sz="1100" dirty="0" err="1"/>
              <a:t>Kissan</a:t>
            </a:r>
            <a:endParaRPr lang="en-GB" sz="1100" dirty="0"/>
          </a:p>
          <a:p>
            <a:pPr marL="457200" lvl="0" indent="-298450" algn="l" rtl="0">
              <a:spcBef>
                <a:spcPts val="0"/>
              </a:spcBef>
              <a:spcAft>
                <a:spcPts val="0"/>
              </a:spcAft>
              <a:buSzPts val="1100"/>
              <a:buAutoNum type="arabicPeriod" startAt="21"/>
            </a:pPr>
            <a:r>
              <a:rPr lang="en-GB" sz="1100" dirty="0"/>
              <a:t>MTR Foods</a:t>
            </a:r>
            <a:endParaRPr sz="1100" dirty="0"/>
          </a:p>
          <a:p>
            <a:pPr marL="457200" lvl="0" indent="-298450" algn="l" rtl="0">
              <a:spcBef>
                <a:spcPts val="0"/>
              </a:spcBef>
              <a:spcAft>
                <a:spcPts val="0"/>
              </a:spcAft>
              <a:buSzPts val="1100"/>
              <a:buAutoNum type="arabicPeriod" startAt="21"/>
            </a:pPr>
            <a:r>
              <a:rPr lang="en-GB" sz="1100" dirty="0"/>
              <a:t>Sun feast</a:t>
            </a:r>
          </a:p>
          <a:p>
            <a:pPr marL="457200" lvl="0" indent="-298450" algn="l" rtl="0">
              <a:spcBef>
                <a:spcPts val="0"/>
              </a:spcBef>
              <a:spcAft>
                <a:spcPts val="0"/>
              </a:spcAft>
              <a:buSzPts val="1100"/>
              <a:buAutoNum type="arabicPeriod" startAt="21"/>
            </a:pPr>
            <a:r>
              <a:rPr lang="en-GB" sz="1100" dirty="0"/>
              <a:t>HDFC Bank</a:t>
            </a:r>
          </a:p>
          <a:p>
            <a:pPr marL="457200" lvl="0" indent="-298450" algn="l" rtl="0">
              <a:spcBef>
                <a:spcPts val="0"/>
              </a:spcBef>
              <a:spcAft>
                <a:spcPts val="0"/>
              </a:spcAft>
              <a:buSzPts val="1100"/>
              <a:buAutoNum type="arabicPeriod" startAt="21"/>
            </a:pPr>
            <a:r>
              <a:rPr lang="en-GB" sz="1100" dirty="0"/>
              <a:t>HRX</a:t>
            </a:r>
          </a:p>
          <a:p>
            <a:pPr marL="457200" lvl="0" indent="-298450" algn="l" rtl="0">
              <a:spcBef>
                <a:spcPts val="0"/>
              </a:spcBef>
              <a:spcAft>
                <a:spcPts val="0"/>
              </a:spcAft>
              <a:buSzPts val="1100"/>
              <a:buAutoNum type="arabicPeriod" startAt="21"/>
            </a:pPr>
            <a:r>
              <a:rPr lang="en-GB" sz="1100" dirty="0"/>
              <a:t>Yes Bank</a:t>
            </a:r>
            <a:endParaRPr sz="1100" dirty="0"/>
          </a:p>
          <a:p>
            <a:pPr marL="457200" lvl="0" indent="-298450" algn="l" rtl="0">
              <a:spcBef>
                <a:spcPts val="0"/>
              </a:spcBef>
              <a:spcAft>
                <a:spcPts val="0"/>
              </a:spcAft>
              <a:buSzPts val="1100"/>
              <a:buAutoNum type="arabicPeriod" startAt="21"/>
            </a:pPr>
            <a:r>
              <a:rPr lang="en-GB" sz="1100" dirty="0"/>
              <a:t>Cadbury</a:t>
            </a:r>
            <a:endParaRPr sz="1100" dirty="0"/>
          </a:p>
          <a:p>
            <a:pPr marL="457200" lvl="0" indent="-298450" algn="l" rtl="0">
              <a:spcBef>
                <a:spcPts val="0"/>
              </a:spcBef>
              <a:spcAft>
                <a:spcPts val="0"/>
              </a:spcAft>
              <a:buSzPts val="1100"/>
              <a:buAutoNum type="arabicPeriod" startAt="21"/>
            </a:pPr>
            <a:r>
              <a:rPr lang="en-GB" sz="1100" dirty="0" err="1"/>
              <a:t>Haldiram’s</a:t>
            </a:r>
            <a:endParaRPr sz="1100" dirty="0"/>
          </a:p>
          <a:p>
            <a:pPr marL="457200" lvl="0" indent="-298450" algn="l" rtl="0">
              <a:spcBef>
                <a:spcPts val="0"/>
              </a:spcBef>
              <a:spcAft>
                <a:spcPts val="0"/>
              </a:spcAft>
              <a:buSzPts val="1100"/>
              <a:buAutoNum type="arabicPeriod" startAt="21"/>
            </a:pPr>
            <a:r>
              <a:rPr lang="en-GB" sz="1100" dirty="0"/>
              <a:t>Balaji Telefilms</a:t>
            </a:r>
            <a:endParaRPr sz="1100" dirty="0"/>
          </a:p>
          <a:p>
            <a:pPr marL="457200" lvl="0" indent="-298450" algn="l" rtl="0">
              <a:spcBef>
                <a:spcPts val="0"/>
              </a:spcBef>
              <a:spcAft>
                <a:spcPts val="0"/>
              </a:spcAft>
              <a:buSzPts val="1100"/>
              <a:buAutoNum type="arabicPeriod" startAt="21"/>
            </a:pPr>
            <a:r>
              <a:rPr lang="en-GB" sz="1100" dirty="0"/>
              <a:t>Digit Insurance</a:t>
            </a:r>
            <a:endParaRPr sz="1100" dirty="0"/>
          </a:p>
          <a:p>
            <a:pPr marL="457200" lvl="0" indent="-298450" algn="l" rtl="0">
              <a:spcBef>
                <a:spcPts val="0"/>
              </a:spcBef>
              <a:spcAft>
                <a:spcPts val="0"/>
              </a:spcAft>
              <a:buSzPts val="1100"/>
              <a:buAutoNum type="arabicPeriod" startAt="21"/>
            </a:pPr>
            <a:r>
              <a:rPr lang="en-GB" sz="1100" dirty="0"/>
              <a:t>Life Insurance Corporation Of India</a:t>
            </a:r>
            <a:endParaRPr sz="1100" dirty="0"/>
          </a:p>
        </p:txBody>
      </p:sp>
      <p:sp>
        <p:nvSpPr>
          <p:cNvPr id="62" name="Google Shape;62;p14"/>
          <p:cNvSpPr txBox="1"/>
          <p:nvPr/>
        </p:nvSpPr>
        <p:spPr>
          <a:xfrm>
            <a:off x="5362000" y="1605850"/>
            <a:ext cx="2245500" cy="2216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startAt="41"/>
            </a:pPr>
            <a:r>
              <a:rPr lang="en-GB" sz="1100"/>
              <a:t>Bajaj Electricals</a:t>
            </a:r>
            <a:endParaRPr sz="1100"/>
          </a:p>
          <a:p>
            <a:pPr marL="457200" lvl="0" indent="-298450" algn="l" rtl="0">
              <a:spcBef>
                <a:spcPts val="0"/>
              </a:spcBef>
              <a:spcAft>
                <a:spcPts val="0"/>
              </a:spcAft>
              <a:buSzPts val="1100"/>
              <a:buAutoNum type="arabicPeriod" startAt="41"/>
            </a:pPr>
            <a:r>
              <a:rPr lang="en-GB" sz="1100"/>
              <a:t>Havells India Ltd.</a:t>
            </a:r>
            <a:endParaRPr sz="1100"/>
          </a:p>
          <a:p>
            <a:pPr marL="457200" lvl="0" indent="-298450" algn="l" rtl="0">
              <a:spcBef>
                <a:spcPts val="0"/>
              </a:spcBef>
              <a:spcAft>
                <a:spcPts val="0"/>
              </a:spcAft>
              <a:buSzPts val="1100"/>
              <a:buAutoNum type="arabicPeriod" startAt="41"/>
            </a:pPr>
            <a:r>
              <a:rPr lang="en-GB" sz="1100"/>
              <a:t>Videocon Industries Limited</a:t>
            </a:r>
            <a:endParaRPr sz="1100"/>
          </a:p>
          <a:p>
            <a:pPr marL="457200" lvl="0" indent="-298450" algn="l" rtl="0">
              <a:spcBef>
                <a:spcPts val="0"/>
              </a:spcBef>
              <a:spcAft>
                <a:spcPts val="0"/>
              </a:spcAft>
              <a:buSzPts val="1100"/>
              <a:buAutoNum type="arabicPeriod" startAt="41"/>
            </a:pPr>
            <a:r>
              <a:rPr lang="en-GB" sz="1100"/>
              <a:t>Crompton Greaves Consumer Electricals</a:t>
            </a:r>
            <a:endParaRPr sz="1100"/>
          </a:p>
          <a:p>
            <a:pPr marL="457200" lvl="0" indent="-298450" algn="l" rtl="0">
              <a:spcBef>
                <a:spcPts val="0"/>
              </a:spcBef>
              <a:spcAft>
                <a:spcPts val="0"/>
              </a:spcAft>
              <a:buSzPts val="1100"/>
              <a:buAutoNum type="arabicPeriod" startAt="41"/>
            </a:pPr>
            <a:r>
              <a:rPr lang="en-GB" sz="1100"/>
              <a:t>Tata Motors</a:t>
            </a:r>
            <a:endParaRPr sz="1100"/>
          </a:p>
          <a:p>
            <a:pPr marL="457200" lvl="0" indent="-298450" algn="l" rtl="0">
              <a:spcBef>
                <a:spcPts val="0"/>
              </a:spcBef>
              <a:spcAft>
                <a:spcPts val="0"/>
              </a:spcAft>
              <a:buSzPts val="1100"/>
              <a:buAutoNum type="arabicPeriod" startAt="41"/>
            </a:pPr>
            <a:r>
              <a:rPr lang="en-GB" sz="1100"/>
              <a:t>Maruti Suzuki India Ltd</a:t>
            </a:r>
            <a:endParaRPr sz="1100"/>
          </a:p>
          <a:p>
            <a:pPr marL="457200" lvl="0" indent="-298450" algn="l" rtl="0">
              <a:spcBef>
                <a:spcPts val="0"/>
              </a:spcBef>
              <a:spcAft>
                <a:spcPts val="0"/>
              </a:spcAft>
              <a:buSzPts val="1100"/>
              <a:buAutoNum type="arabicPeriod" startAt="41"/>
            </a:pPr>
            <a:r>
              <a:rPr lang="en-GB" sz="1100"/>
              <a:t>Mahindra &amp; Mahindra Ltd</a:t>
            </a:r>
            <a:endParaRPr sz="1100"/>
          </a:p>
          <a:p>
            <a:pPr marL="457200" lvl="0" indent="-298450" algn="l" rtl="0">
              <a:spcBef>
                <a:spcPts val="0"/>
              </a:spcBef>
              <a:spcAft>
                <a:spcPts val="0"/>
              </a:spcAft>
              <a:buSzPts val="1100"/>
              <a:buAutoNum type="arabicPeriod" startAt="41"/>
            </a:pPr>
            <a:r>
              <a:rPr lang="en-GB" sz="1100"/>
              <a:t>Hero MotoCorp Ltd</a:t>
            </a:r>
            <a:endParaRPr sz="1100"/>
          </a:p>
          <a:p>
            <a:pPr marL="457200" lvl="0" indent="-298450" algn="l" rtl="0">
              <a:spcBef>
                <a:spcPts val="0"/>
              </a:spcBef>
              <a:spcAft>
                <a:spcPts val="0"/>
              </a:spcAft>
              <a:buSzPts val="1100"/>
              <a:buAutoNum type="arabicPeriod" startAt="41"/>
            </a:pPr>
            <a:r>
              <a:rPr lang="en-GB" sz="1100"/>
              <a:t>Ashok Leyland Ltd</a:t>
            </a:r>
            <a:endParaRPr sz="1100"/>
          </a:p>
          <a:p>
            <a:pPr marL="457200" lvl="0" indent="-298450" algn="l" rtl="0">
              <a:spcBef>
                <a:spcPts val="0"/>
              </a:spcBef>
              <a:spcAft>
                <a:spcPts val="0"/>
              </a:spcAft>
              <a:buSzPts val="1100"/>
              <a:buAutoNum type="arabicPeriod" startAt="41"/>
            </a:pPr>
            <a:r>
              <a:rPr lang="en-GB" sz="1100"/>
              <a:t>Apollo Tyres</a:t>
            </a:r>
            <a:endParaRPr sz="1100"/>
          </a:p>
        </p:txBody>
      </p:sp>
    </p:spTree>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4B21E4-B9A5-0BAB-9FE9-BB58FF9F9D8B}"/>
              </a:ext>
            </a:extLst>
          </p:cNvPr>
          <p:cNvSpPr txBox="1"/>
          <p:nvPr/>
        </p:nvSpPr>
        <p:spPr>
          <a:xfrm>
            <a:off x="60959" y="129963"/>
            <a:ext cx="8845973" cy="5632311"/>
          </a:xfrm>
          <a:prstGeom prst="rect">
            <a:avLst/>
          </a:prstGeom>
          <a:noFill/>
        </p:spPr>
        <p:txBody>
          <a:bodyPr wrap="square" rtlCol="0">
            <a:spAutoFit/>
          </a:bodyPr>
          <a:lstStyle/>
          <a:p>
            <a:r>
              <a:rPr lang="en-US" dirty="0"/>
              <a:t>3) Competitors key words – The following competitors key words need to be analyzed . </a:t>
            </a:r>
          </a:p>
          <a:p>
            <a:endParaRPr lang="en-US" dirty="0"/>
          </a:p>
          <a:p>
            <a:pPr marL="342900" indent="-342900">
              <a:buAutoNum type="alphaLcParenR"/>
            </a:pPr>
            <a:r>
              <a:rPr lang="en-US" dirty="0"/>
              <a:t>Nestle chocolate</a:t>
            </a:r>
          </a:p>
          <a:p>
            <a:pPr marL="342900" indent="-342900">
              <a:buAutoNum type="alphaLcParenR"/>
            </a:pPr>
            <a:r>
              <a:rPr lang="en-US" dirty="0"/>
              <a:t>Hershey’s chocolate </a:t>
            </a:r>
          </a:p>
          <a:p>
            <a:pPr marL="342900" indent="-342900">
              <a:buAutoNum type="alphaLcParenR"/>
            </a:pPr>
            <a:r>
              <a:rPr lang="en-US" dirty="0"/>
              <a:t>Mars chocolate </a:t>
            </a:r>
          </a:p>
          <a:p>
            <a:pPr marL="342900" indent="-342900">
              <a:buAutoNum type="alphaLcParenR"/>
            </a:pPr>
            <a:r>
              <a:rPr lang="en-US" dirty="0"/>
              <a:t>Ferrero Rocher </a:t>
            </a:r>
          </a:p>
          <a:p>
            <a:pPr marL="342900" indent="-342900">
              <a:buAutoNum type="alphaLcParenR"/>
            </a:pPr>
            <a:r>
              <a:rPr lang="en-US" dirty="0"/>
              <a:t>Godiva chocolates </a:t>
            </a:r>
          </a:p>
          <a:p>
            <a:pPr marL="342900" indent="-342900">
              <a:buAutoNum type="alphaLcParenR"/>
            </a:pPr>
            <a:r>
              <a:rPr lang="en-US" dirty="0"/>
              <a:t>Lindt chocolates </a:t>
            </a:r>
          </a:p>
          <a:p>
            <a:endParaRPr lang="en-US" dirty="0"/>
          </a:p>
          <a:p>
            <a:r>
              <a:rPr lang="en-US" dirty="0"/>
              <a:t>4) Long tail key word exploration -  the following are the </a:t>
            </a:r>
            <a:r>
              <a:rPr lang="en-US" dirty="0" err="1"/>
              <a:t>lond</a:t>
            </a:r>
            <a:r>
              <a:rPr lang="en-US" dirty="0"/>
              <a:t> term key word explorations for the brand Cadbury .</a:t>
            </a:r>
          </a:p>
          <a:p>
            <a:endParaRPr lang="en-US" dirty="0"/>
          </a:p>
          <a:p>
            <a:pPr marL="342900" indent="-342900">
              <a:buAutoNum type="alphaLcParenR"/>
            </a:pPr>
            <a:r>
              <a:rPr lang="en-US" dirty="0"/>
              <a:t>Cadbury diary milk silk review </a:t>
            </a:r>
          </a:p>
          <a:p>
            <a:pPr marL="342900" indent="-342900">
              <a:buAutoNum type="alphaLcParenR"/>
            </a:pPr>
            <a:r>
              <a:rPr lang="en-US" dirty="0"/>
              <a:t>Cadbury marketing campaigns success </a:t>
            </a:r>
          </a:p>
          <a:p>
            <a:pPr marL="342900" indent="-342900">
              <a:buAutoNum type="alphaLcParenR"/>
            </a:pPr>
            <a:r>
              <a:rPr lang="en-US" dirty="0"/>
              <a:t>Cadbury vs Nestle chocolate comparison</a:t>
            </a:r>
          </a:p>
          <a:p>
            <a:pPr marL="342900" indent="-342900">
              <a:buAutoNum type="alphaLcParenR"/>
            </a:pPr>
            <a:r>
              <a:rPr lang="en-US" dirty="0"/>
              <a:t>Cadbury market share in the USA </a:t>
            </a:r>
          </a:p>
          <a:p>
            <a:pPr marL="342900" indent="-342900">
              <a:buAutoNum type="alphaLcParenR"/>
            </a:pPr>
            <a:r>
              <a:rPr lang="en-US" dirty="0"/>
              <a:t> Cadbury history and origin story </a:t>
            </a:r>
          </a:p>
          <a:p>
            <a:pPr marL="342900" indent="-342900">
              <a:buAutoNum type="alphaLcParenR"/>
            </a:pPr>
            <a:endParaRPr lang="en-US" dirty="0"/>
          </a:p>
          <a:p>
            <a:endParaRPr lang="en-US" dirty="0"/>
          </a:p>
        </p:txBody>
      </p:sp>
      <p:cxnSp>
        <p:nvCxnSpPr>
          <p:cNvPr id="6" name="Straight Connector 5">
            <a:extLst>
              <a:ext uri="{FF2B5EF4-FFF2-40B4-BE49-F238E27FC236}">
                <a16:creationId xmlns:a16="http://schemas.microsoft.com/office/drawing/2014/main" id="{5EAE983E-8342-72B5-111E-C04284072649}"/>
              </a:ext>
            </a:extLst>
          </p:cNvPr>
          <p:cNvCxnSpPr>
            <a:cxnSpLocks/>
          </p:cNvCxnSpPr>
          <p:nvPr/>
        </p:nvCxnSpPr>
        <p:spPr>
          <a:xfrm>
            <a:off x="447039" y="459901"/>
            <a:ext cx="26483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BD7412-8DA9-7447-2097-8427D586C3F5}"/>
              </a:ext>
            </a:extLst>
          </p:cNvPr>
          <p:cNvCxnSpPr/>
          <p:nvPr/>
        </p:nvCxnSpPr>
        <p:spPr>
          <a:xfrm>
            <a:off x="447039" y="3203786"/>
            <a:ext cx="32376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910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5E6B50-F49E-C9AD-EE30-2945A81F21E1}"/>
              </a:ext>
            </a:extLst>
          </p:cNvPr>
          <p:cNvSpPr txBox="1"/>
          <p:nvPr/>
        </p:nvSpPr>
        <p:spPr>
          <a:xfrm>
            <a:off x="159173" y="208623"/>
            <a:ext cx="8730827" cy="5170646"/>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On page optimization </a:t>
            </a:r>
            <a:r>
              <a:rPr lang="en-US" dirty="0"/>
              <a:t>:  The following is the meta tag optimization </a:t>
            </a:r>
          </a:p>
          <a:p>
            <a:r>
              <a:rPr lang="en-US" dirty="0"/>
              <a:t>and content optimization for Cadbury . </a:t>
            </a:r>
          </a:p>
          <a:p>
            <a:endParaRPr lang="en-US" dirty="0"/>
          </a:p>
          <a:p>
            <a:r>
              <a:rPr lang="en-US" dirty="0"/>
              <a:t>5) Meta tag optimization – The following points can be used for optimizing meta tags for the brand Cadbury . </a:t>
            </a:r>
          </a:p>
          <a:p>
            <a:endParaRPr lang="en-US" dirty="0"/>
          </a:p>
          <a:p>
            <a:pPr marL="342900" indent="-342900">
              <a:buAutoNum type="alphaLcParenR"/>
            </a:pPr>
            <a:r>
              <a:rPr lang="en-US" dirty="0"/>
              <a:t>Title tag </a:t>
            </a:r>
          </a:p>
          <a:p>
            <a:pPr marL="342900" indent="-342900">
              <a:buAutoNum type="alphaLcParenR"/>
            </a:pPr>
            <a:r>
              <a:rPr lang="en-US" dirty="0"/>
              <a:t>Meta description </a:t>
            </a:r>
          </a:p>
          <a:p>
            <a:pPr marL="342900" indent="-342900">
              <a:buAutoNum type="alphaLcParenR"/>
            </a:pPr>
            <a:r>
              <a:rPr lang="en-US" dirty="0"/>
              <a:t>Meta key words </a:t>
            </a:r>
          </a:p>
          <a:p>
            <a:pPr marL="342900" indent="-342900">
              <a:buAutoNum type="alphaLcParenR"/>
            </a:pPr>
            <a:r>
              <a:rPr lang="en-US" dirty="0"/>
              <a:t>Open graph tags </a:t>
            </a:r>
          </a:p>
          <a:p>
            <a:pPr marL="342900" indent="-342900">
              <a:buAutoNum type="alphaLcParenR"/>
            </a:pPr>
            <a:r>
              <a:rPr lang="en-US" dirty="0"/>
              <a:t>Mobile optimization </a:t>
            </a:r>
          </a:p>
          <a:p>
            <a:pPr marL="342900" indent="-342900">
              <a:buAutoNum type="alphaLcParenR" startAt="6"/>
            </a:pPr>
            <a:r>
              <a:rPr lang="en-US" dirty="0"/>
              <a:t>Avoid key word stuffing </a:t>
            </a:r>
          </a:p>
          <a:p>
            <a:endParaRPr lang="en-US" dirty="0"/>
          </a:p>
          <a:p>
            <a:r>
              <a:rPr lang="en-US" dirty="0"/>
              <a:t>6 ) Content  Optimization -  The following points can be used for optimizing content for the brand Cadbury . </a:t>
            </a:r>
          </a:p>
          <a:p>
            <a:pPr marL="342900" indent="-342900">
              <a:buAutoNum type="alphaLcParenR"/>
            </a:pPr>
            <a:r>
              <a:rPr lang="en-US" dirty="0"/>
              <a:t>Know your audience </a:t>
            </a:r>
          </a:p>
          <a:p>
            <a:pPr marL="342900" indent="-342900">
              <a:buAutoNum type="alphaLcParenR"/>
            </a:pPr>
            <a:r>
              <a:rPr lang="en-US" dirty="0"/>
              <a:t>Highlight product benefit </a:t>
            </a:r>
          </a:p>
          <a:p>
            <a:endParaRPr lang="en-US" dirty="0"/>
          </a:p>
        </p:txBody>
      </p:sp>
      <p:cxnSp>
        <p:nvCxnSpPr>
          <p:cNvPr id="5" name="Straight Connector 4">
            <a:extLst>
              <a:ext uri="{FF2B5EF4-FFF2-40B4-BE49-F238E27FC236}">
                <a16:creationId xmlns:a16="http://schemas.microsoft.com/office/drawing/2014/main" id="{F38E15BB-36E2-F318-8E84-613BFF07BC80}"/>
              </a:ext>
            </a:extLst>
          </p:cNvPr>
          <p:cNvCxnSpPr/>
          <p:nvPr/>
        </p:nvCxnSpPr>
        <p:spPr>
          <a:xfrm>
            <a:off x="541867" y="637771"/>
            <a:ext cx="3183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9D9B7A2-981C-A826-823E-FE103DB71108}"/>
              </a:ext>
            </a:extLst>
          </p:cNvPr>
          <p:cNvCxnSpPr>
            <a:cxnSpLocks/>
          </p:cNvCxnSpPr>
          <p:nvPr/>
        </p:nvCxnSpPr>
        <p:spPr>
          <a:xfrm>
            <a:off x="541867" y="1461994"/>
            <a:ext cx="25264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5772B5-8931-2EA0-4992-2190597C692A}"/>
              </a:ext>
            </a:extLst>
          </p:cNvPr>
          <p:cNvCxnSpPr>
            <a:cxnSpLocks/>
          </p:cNvCxnSpPr>
          <p:nvPr/>
        </p:nvCxnSpPr>
        <p:spPr>
          <a:xfrm>
            <a:off x="657013" y="4210314"/>
            <a:ext cx="241130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504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129067-98A9-FD41-A96B-4B97A3D0F3CA}"/>
              </a:ext>
            </a:extLst>
          </p:cNvPr>
          <p:cNvSpPr txBox="1"/>
          <p:nvPr/>
        </p:nvSpPr>
        <p:spPr>
          <a:xfrm>
            <a:off x="145627" y="311572"/>
            <a:ext cx="8659707" cy="4616648"/>
          </a:xfrm>
          <a:prstGeom prst="rect">
            <a:avLst/>
          </a:prstGeom>
          <a:noFill/>
        </p:spPr>
        <p:txBody>
          <a:bodyPr wrap="square" rtlCol="0">
            <a:spAutoFit/>
          </a:bodyPr>
          <a:lstStyle/>
          <a:p>
            <a:r>
              <a:rPr lang="en-US" dirty="0"/>
              <a:t>c) Visual appeal </a:t>
            </a:r>
          </a:p>
          <a:p>
            <a:r>
              <a:rPr lang="en-US" dirty="0"/>
              <a:t> d) Story telling </a:t>
            </a:r>
          </a:p>
          <a:p>
            <a:r>
              <a:rPr lang="en-US" dirty="0"/>
              <a:t> e)  Social media engagement </a:t>
            </a:r>
          </a:p>
          <a:p>
            <a:r>
              <a:rPr lang="en-US" dirty="0"/>
              <a:t> f)  Seasonal and thematic campaigns </a:t>
            </a:r>
          </a:p>
          <a:p>
            <a:r>
              <a:rPr lang="en-US" dirty="0"/>
              <a:t> </a:t>
            </a:r>
          </a:p>
          <a:p>
            <a:pPr marL="285750" indent="-285750">
              <a:buFont typeface="Wingdings" panose="05000000000000000000" pitchFamily="2" charset="2"/>
              <a:buChar char="q"/>
            </a:pPr>
            <a:r>
              <a:rPr lang="en-US" sz="2400" dirty="0"/>
              <a:t>Reflection </a:t>
            </a:r>
            <a:r>
              <a:rPr lang="en-US" dirty="0"/>
              <a:t>: The following is the reflection on the process of </a:t>
            </a:r>
          </a:p>
          <a:p>
            <a:r>
              <a:rPr lang="en-US" dirty="0"/>
              <a:t>conducting key word research and the SEO recommendations provided . </a:t>
            </a:r>
          </a:p>
          <a:p>
            <a:endParaRPr lang="en-US" dirty="0"/>
          </a:p>
          <a:p>
            <a:r>
              <a:rPr lang="en-US" dirty="0"/>
              <a:t>7) Process of conducting key word research -  The following is the process of conducting key word research </a:t>
            </a:r>
          </a:p>
          <a:p>
            <a:pPr marL="342900" indent="-342900">
              <a:buAutoNum type="alphaLcParenR"/>
            </a:pPr>
            <a:r>
              <a:rPr lang="en-US" dirty="0"/>
              <a:t>Understanding  business objectives </a:t>
            </a:r>
          </a:p>
          <a:p>
            <a:pPr marL="342900" indent="-342900">
              <a:buAutoNum type="alphaLcParenR"/>
            </a:pPr>
            <a:r>
              <a:rPr lang="en-US" dirty="0"/>
              <a:t>Defining target audience </a:t>
            </a:r>
          </a:p>
          <a:p>
            <a:pPr marL="342900" indent="-342900">
              <a:buAutoNum type="alphaLcParenR"/>
            </a:pPr>
            <a:r>
              <a:rPr lang="en-US" dirty="0"/>
              <a:t>Brain storming seed key words </a:t>
            </a:r>
          </a:p>
          <a:p>
            <a:pPr marL="342900" indent="-342900">
              <a:buAutoNum type="alphaLcParenR"/>
            </a:pPr>
            <a:r>
              <a:rPr lang="en-US" dirty="0"/>
              <a:t>Using key word research tools </a:t>
            </a:r>
          </a:p>
          <a:p>
            <a:pPr marL="342900" indent="-342900">
              <a:buAutoNum type="alphaLcParenR"/>
            </a:pPr>
            <a:r>
              <a:rPr lang="en-US" dirty="0"/>
              <a:t>Analyzing competitors </a:t>
            </a:r>
          </a:p>
          <a:p>
            <a:endParaRPr lang="en-US" dirty="0"/>
          </a:p>
        </p:txBody>
      </p:sp>
      <p:cxnSp>
        <p:nvCxnSpPr>
          <p:cNvPr id="5" name="Straight Connector 4">
            <a:extLst>
              <a:ext uri="{FF2B5EF4-FFF2-40B4-BE49-F238E27FC236}">
                <a16:creationId xmlns:a16="http://schemas.microsoft.com/office/drawing/2014/main" id="{F2E6A84F-48DF-53E8-6E2D-3CBA82A184AB}"/>
              </a:ext>
            </a:extLst>
          </p:cNvPr>
          <p:cNvCxnSpPr/>
          <p:nvPr/>
        </p:nvCxnSpPr>
        <p:spPr>
          <a:xfrm>
            <a:off x="433494" y="2099733"/>
            <a:ext cx="1584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DC7533A-CE47-BF09-D1C2-E7B1CFAB3C2F}"/>
              </a:ext>
            </a:extLst>
          </p:cNvPr>
          <p:cNvCxnSpPr>
            <a:cxnSpLocks/>
          </p:cNvCxnSpPr>
          <p:nvPr/>
        </p:nvCxnSpPr>
        <p:spPr>
          <a:xfrm>
            <a:off x="568960" y="2966720"/>
            <a:ext cx="45313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277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6316ED-734E-3C00-313C-C48DCEDB24B9}"/>
              </a:ext>
            </a:extLst>
          </p:cNvPr>
          <p:cNvSpPr txBox="1"/>
          <p:nvPr/>
        </p:nvSpPr>
        <p:spPr>
          <a:xfrm>
            <a:off x="-47414" y="0"/>
            <a:ext cx="8771467" cy="4062651"/>
          </a:xfrm>
          <a:prstGeom prst="rect">
            <a:avLst/>
          </a:prstGeom>
          <a:noFill/>
        </p:spPr>
        <p:txBody>
          <a:bodyPr wrap="square" rtlCol="0">
            <a:spAutoFit/>
          </a:bodyPr>
          <a:lstStyle/>
          <a:p>
            <a:r>
              <a:rPr lang="en-US" dirty="0"/>
              <a:t>8) SEO Recommendations – The following are the SEO recommendations that are provided .</a:t>
            </a:r>
          </a:p>
          <a:p>
            <a:pPr marL="342900" indent="-342900">
              <a:buAutoNum type="alphaLcParenR"/>
            </a:pPr>
            <a:r>
              <a:rPr lang="en-US" dirty="0"/>
              <a:t>Keyword optimization </a:t>
            </a:r>
          </a:p>
          <a:p>
            <a:pPr marL="342900" indent="-342900">
              <a:buAutoNum type="alphaLcParenR"/>
            </a:pPr>
            <a:r>
              <a:rPr lang="en-US" dirty="0"/>
              <a:t>Content quality </a:t>
            </a:r>
          </a:p>
          <a:p>
            <a:pPr marL="342900" indent="-342900">
              <a:buAutoNum type="alphaLcParenR"/>
            </a:pPr>
            <a:r>
              <a:rPr lang="en-US" dirty="0"/>
              <a:t>Visual appeal </a:t>
            </a:r>
          </a:p>
          <a:p>
            <a:pPr marL="342900" indent="-342900">
              <a:buAutoNum type="alphaLcParenR"/>
            </a:pPr>
            <a:r>
              <a:rPr lang="en-US" dirty="0"/>
              <a:t>Story telling and branding </a:t>
            </a:r>
          </a:p>
          <a:p>
            <a:pPr marL="342900" indent="-342900">
              <a:buAutoNum type="alphaLcParenR"/>
            </a:pPr>
            <a:r>
              <a:rPr lang="en-US" dirty="0"/>
              <a:t>Social media engagement </a:t>
            </a:r>
          </a:p>
          <a:p>
            <a:endParaRPr lang="en-US" dirty="0"/>
          </a:p>
          <a:p>
            <a:pPr marL="285750" indent="-285750">
              <a:buFont typeface="Wingdings" panose="05000000000000000000" pitchFamily="2" charset="2"/>
              <a:buChar char="q"/>
            </a:pPr>
            <a:r>
              <a:rPr lang="en-US" sz="2400" dirty="0"/>
              <a:t>Challenges and Insights </a:t>
            </a:r>
            <a:r>
              <a:rPr lang="en-US" dirty="0"/>
              <a:t> :  The following are the challenges faced during the research and analysis phase  , as well as the insight gained . </a:t>
            </a:r>
          </a:p>
          <a:p>
            <a:endParaRPr lang="en-US" dirty="0"/>
          </a:p>
          <a:p>
            <a:endParaRPr lang="en-US" dirty="0"/>
          </a:p>
          <a:p>
            <a:endParaRPr lang="en-US" dirty="0">
              <a:highlight>
                <a:srgbClr val="C0C0C0"/>
              </a:highlight>
            </a:endParaRPr>
          </a:p>
          <a:p>
            <a:endParaRPr lang="en-US" dirty="0"/>
          </a:p>
        </p:txBody>
      </p:sp>
      <p:cxnSp>
        <p:nvCxnSpPr>
          <p:cNvPr id="4" name="Straight Connector 3">
            <a:extLst>
              <a:ext uri="{FF2B5EF4-FFF2-40B4-BE49-F238E27FC236}">
                <a16:creationId xmlns:a16="http://schemas.microsoft.com/office/drawing/2014/main" id="{0F590D9E-395E-18A3-501E-C0B5F307E0A9}"/>
              </a:ext>
            </a:extLst>
          </p:cNvPr>
          <p:cNvCxnSpPr>
            <a:cxnSpLocks/>
          </p:cNvCxnSpPr>
          <p:nvPr/>
        </p:nvCxnSpPr>
        <p:spPr>
          <a:xfrm>
            <a:off x="243839" y="353060"/>
            <a:ext cx="2580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22A0A9-EF9A-7B18-BE16-365E4B08BA00}"/>
              </a:ext>
            </a:extLst>
          </p:cNvPr>
          <p:cNvCxnSpPr>
            <a:cxnSpLocks/>
          </p:cNvCxnSpPr>
          <p:nvPr/>
        </p:nvCxnSpPr>
        <p:spPr>
          <a:xfrm flipV="1">
            <a:off x="331894" y="2571750"/>
            <a:ext cx="3285066" cy="6561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8" name="Table 18">
            <a:extLst>
              <a:ext uri="{FF2B5EF4-FFF2-40B4-BE49-F238E27FC236}">
                <a16:creationId xmlns:a16="http://schemas.microsoft.com/office/drawing/2014/main" id="{FCC03408-2576-1BDD-018D-DAB6A567A535}"/>
              </a:ext>
            </a:extLst>
          </p:cNvPr>
          <p:cNvGraphicFramePr>
            <a:graphicFrameLocks noGrp="1"/>
          </p:cNvGraphicFramePr>
          <p:nvPr>
            <p:extLst>
              <p:ext uri="{D42A27DB-BD31-4B8C-83A1-F6EECF244321}">
                <p14:modId xmlns:p14="http://schemas.microsoft.com/office/powerpoint/2010/main" val="3367984567"/>
              </p:ext>
            </p:extLst>
          </p:nvPr>
        </p:nvGraphicFramePr>
        <p:xfrm>
          <a:off x="2133600" y="2924811"/>
          <a:ext cx="5034278" cy="1952046"/>
        </p:xfrm>
        <a:graphic>
          <a:graphicData uri="http://schemas.openxmlformats.org/drawingml/2006/table">
            <a:tbl>
              <a:tblPr firstRow="1" bandRow="1">
                <a:tableStyleId>{5C22544A-7EE6-4342-B048-85BDC9FD1C3A}</a:tableStyleId>
              </a:tblPr>
              <a:tblGrid>
                <a:gridCol w="2335106">
                  <a:extLst>
                    <a:ext uri="{9D8B030D-6E8A-4147-A177-3AD203B41FA5}">
                      <a16:colId xmlns:a16="http://schemas.microsoft.com/office/drawing/2014/main" val="1133431899"/>
                    </a:ext>
                  </a:extLst>
                </a:gridCol>
                <a:gridCol w="2699172">
                  <a:extLst>
                    <a:ext uri="{9D8B030D-6E8A-4147-A177-3AD203B41FA5}">
                      <a16:colId xmlns:a16="http://schemas.microsoft.com/office/drawing/2014/main" val="438480744"/>
                    </a:ext>
                  </a:extLst>
                </a:gridCol>
              </a:tblGrid>
              <a:tr h="0">
                <a:tc>
                  <a:txBody>
                    <a:bodyPr/>
                    <a:lstStyle/>
                    <a:p>
                      <a:r>
                        <a:rPr lang="en-US" sz="1400" dirty="0">
                          <a:solidFill>
                            <a:schemeClr val="bg1">
                              <a:lumMod val="75000"/>
                              <a:lumOff val="25000"/>
                            </a:schemeClr>
                          </a:solidFill>
                        </a:rPr>
                        <a:t>Challenges </a:t>
                      </a:r>
                    </a:p>
                  </a:txBody>
                  <a:tcPr>
                    <a:solidFill>
                      <a:schemeClr val="accent5">
                        <a:lumMod val="60000"/>
                        <a:lumOff val="40000"/>
                      </a:schemeClr>
                    </a:solidFill>
                  </a:tcPr>
                </a:tc>
                <a:tc>
                  <a:txBody>
                    <a:bodyPr/>
                    <a:lstStyle/>
                    <a:p>
                      <a:r>
                        <a:rPr lang="en-US" sz="1400" dirty="0">
                          <a:solidFill>
                            <a:schemeClr val="bg1"/>
                          </a:solidFill>
                        </a:rPr>
                        <a:t>In sights </a:t>
                      </a:r>
                    </a:p>
                  </a:txBody>
                  <a:tcPr>
                    <a:solidFill>
                      <a:schemeClr val="accent5">
                        <a:lumMod val="60000"/>
                        <a:lumOff val="40000"/>
                      </a:schemeClr>
                    </a:solidFill>
                  </a:tcPr>
                </a:tc>
                <a:extLst>
                  <a:ext uri="{0D108BD9-81ED-4DB2-BD59-A6C34878D82A}">
                    <a16:rowId xmlns:a16="http://schemas.microsoft.com/office/drawing/2014/main" val="1672257898"/>
                  </a:ext>
                </a:extLst>
              </a:tr>
              <a:tr h="327874">
                <a:tc>
                  <a:txBody>
                    <a:bodyPr/>
                    <a:lstStyle/>
                    <a:p>
                      <a:r>
                        <a:rPr lang="en-US" dirty="0"/>
                        <a:t>Data availability</a:t>
                      </a:r>
                    </a:p>
                  </a:txBody>
                  <a:tcPr>
                    <a:solidFill>
                      <a:schemeClr val="accent1">
                        <a:lumMod val="40000"/>
                        <a:lumOff val="60000"/>
                      </a:schemeClr>
                    </a:solidFill>
                  </a:tcPr>
                </a:tc>
                <a:tc>
                  <a:txBody>
                    <a:bodyPr/>
                    <a:lstStyle/>
                    <a:p>
                      <a:r>
                        <a:rPr lang="en-US" dirty="0"/>
                        <a:t>User behavior and intent</a:t>
                      </a:r>
                    </a:p>
                  </a:txBody>
                  <a:tcPr>
                    <a:solidFill>
                      <a:schemeClr val="accent1">
                        <a:lumMod val="40000"/>
                        <a:lumOff val="60000"/>
                      </a:schemeClr>
                    </a:solidFill>
                  </a:tcPr>
                </a:tc>
                <a:extLst>
                  <a:ext uri="{0D108BD9-81ED-4DB2-BD59-A6C34878D82A}">
                    <a16:rowId xmlns:a16="http://schemas.microsoft.com/office/drawing/2014/main" val="2514898575"/>
                  </a:ext>
                </a:extLst>
              </a:tr>
              <a:tr h="327874">
                <a:tc>
                  <a:txBody>
                    <a:bodyPr/>
                    <a:lstStyle/>
                    <a:p>
                      <a:r>
                        <a:rPr lang="en-US" dirty="0">
                          <a:solidFill>
                            <a:schemeClr val="bg1"/>
                          </a:solidFill>
                        </a:rPr>
                        <a:t>Vast data </a:t>
                      </a:r>
                    </a:p>
                  </a:txBody>
                  <a:tcPr>
                    <a:solidFill>
                      <a:schemeClr val="accent1">
                        <a:lumMod val="40000"/>
                        <a:lumOff val="60000"/>
                      </a:schemeClr>
                    </a:solidFill>
                  </a:tcPr>
                </a:tc>
                <a:tc>
                  <a:txBody>
                    <a:bodyPr/>
                    <a:lstStyle/>
                    <a:p>
                      <a:r>
                        <a:rPr lang="en-US" dirty="0"/>
                        <a:t>Market demand and trends </a:t>
                      </a:r>
                    </a:p>
                  </a:txBody>
                  <a:tcPr>
                    <a:solidFill>
                      <a:schemeClr val="accent1">
                        <a:lumMod val="40000"/>
                        <a:lumOff val="60000"/>
                      </a:schemeClr>
                    </a:solidFill>
                  </a:tcPr>
                </a:tc>
                <a:extLst>
                  <a:ext uri="{0D108BD9-81ED-4DB2-BD59-A6C34878D82A}">
                    <a16:rowId xmlns:a16="http://schemas.microsoft.com/office/drawing/2014/main" val="3497868041"/>
                  </a:ext>
                </a:extLst>
              </a:tr>
              <a:tr h="327874">
                <a:tc>
                  <a:txBody>
                    <a:bodyPr/>
                    <a:lstStyle/>
                    <a:p>
                      <a:r>
                        <a:rPr lang="en-US" dirty="0"/>
                        <a:t>Understanding user intent </a:t>
                      </a:r>
                    </a:p>
                  </a:txBody>
                  <a:tcPr>
                    <a:solidFill>
                      <a:schemeClr val="accent1">
                        <a:lumMod val="40000"/>
                        <a:lumOff val="60000"/>
                      </a:schemeClr>
                    </a:solidFill>
                  </a:tcPr>
                </a:tc>
                <a:tc>
                  <a:txBody>
                    <a:bodyPr/>
                    <a:lstStyle/>
                    <a:p>
                      <a:r>
                        <a:rPr lang="en-US" dirty="0"/>
                        <a:t>Long tail opportunities</a:t>
                      </a:r>
                    </a:p>
                  </a:txBody>
                  <a:tcPr>
                    <a:solidFill>
                      <a:schemeClr val="accent1">
                        <a:lumMod val="40000"/>
                        <a:lumOff val="60000"/>
                      </a:schemeClr>
                    </a:solidFill>
                  </a:tcPr>
                </a:tc>
                <a:extLst>
                  <a:ext uri="{0D108BD9-81ED-4DB2-BD59-A6C34878D82A}">
                    <a16:rowId xmlns:a16="http://schemas.microsoft.com/office/drawing/2014/main" val="3179386954"/>
                  </a:ext>
                </a:extLst>
              </a:tr>
              <a:tr h="327874">
                <a:tc>
                  <a:txBody>
                    <a:bodyPr/>
                    <a:lstStyle/>
                    <a:p>
                      <a:r>
                        <a:rPr lang="en-US" dirty="0"/>
                        <a:t>Competitor analysis </a:t>
                      </a:r>
                    </a:p>
                  </a:txBody>
                  <a:tcPr>
                    <a:solidFill>
                      <a:schemeClr val="accent1">
                        <a:lumMod val="40000"/>
                        <a:lumOff val="60000"/>
                      </a:schemeClr>
                    </a:solidFill>
                  </a:tcPr>
                </a:tc>
                <a:tc>
                  <a:txBody>
                    <a:bodyPr/>
                    <a:lstStyle/>
                    <a:p>
                      <a:r>
                        <a:rPr lang="en-US" dirty="0"/>
                        <a:t>Local SEO potential</a:t>
                      </a:r>
                    </a:p>
                  </a:txBody>
                  <a:tcPr>
                    <a:solidFill>
                      <a:schemeClr val="accent1">
                        <a:lumMod val="40000"/>
                        <a:lumOff val="60000"/>
                      </a:schemeClr>
                    </a:solidFill>
                  </a:tcPr>
                </a:tc>
                <a:extLst>
                  <a:ext uri="{0D108BD9-81ED-4DB2-BD59-A6C34878D82A}">
                    <a16:rowId xmlns:a16="http://schemas.microsoft.com/office/drawing/2014/main" val="1982084085"/>
                  </a:ext>
                </a:extLst>
              </a:tr>
              <a:tr h="335750">
                <a:tc>
                  <a:txBody>
                    <a:bodyPr/>
                    <a:lstStyle/>
                    <a:p>
                      <a:r>
                        <a:rPr lang="en-US" dirty="0"/>
                        <a:t>Time and resources</a:t>
                      </a:r>
                    </a:p>
                  </a:txBody>
                  <a:tcPr>
                    <a:solidFill>
                      <a:schemeClr val="accent1">
                        <a:lumMod val="40000"/>
                        <a:lumOff val="60000"/>
                      </a:schemeClr>
                    </a:solidFill>
                  </a:tcPr>
                </a:tc>
                <a:tc>
                  <a:txBody>
                    <a:bodyPr/>
                    <a:lstStyle/>
                    <a:p>
                      <a:r>
                        <a:rPr lang="en-US" dirty="0"/>
                        <a:t>Content gaps </a:t>
                      </a:r>
                    </a:p>
                  </a:txBody>
                  <a:tcPr>
                    <a:solidFill>
                      <a:schemeClr val="accent1">
                        <a:lumMod val="40000"/>
                        <a:lumOff val="60000"/>
                      </a:schemeClr>
                    </a:solidFill>
                  </a:tcPr>
                </a:tc>
                <a:extLst>
                  <a:ext uri="{0D108BD9-81ED-4DB2-BD59-A6C34878D82A}">
                    <a16:rowId xmlns:a16="http://schemas.microsoft.com/office/drawing/2014/main" val="1311740772"/>
                  </a:ext>
                </a:extLst>
              </a:tr>
            </a:tbl>
          </a:graphicData>
        </a:graphic>
      </p:graphicFrame>
    </p:spTree>
    <p:extLst>
      <p:ext uri="{BB962C8B-B14F-4D97-AF65-F5344CB8AC3E}">
        <p14:creationId xmlns:p14="http://schemas.microsoft.com/office/powerpoint/2010/main" val="76778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91300" y="0"/>
            <a:ext cx="8081150" cy="6093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400" b="1">
                <a:solidFill>
                  <a:schemeClr val="accent1">
                    <a:lumMod val="60000"/>
                    <a:lumOff val="40000"/>
                  </a:schemeClr>
                </a:solidFill>
                <a:latin typeface="Arial Black" panose="020B0A04020102020204" pitchFamily="34" charset="0"/>
              </a:rPr>
              <a:t>Part 3: Content Ideas and Marketing Strategies</a:t>
            </a:r>
            <a:endParaRPr sz="2400">
              <a:solidFill>
                <a:schemeClr val="accent1">
                  <a:lumMod val="60000"/>
                  <a:lumOff val="40000"/>
                </a:schemeClr>
              </a:solidFill>
              <a:latin typeface="Arial Black" panose="020B0A04020102020204" pitchFamily="34" charset="0"/>
            </a:endParaRPr>
          </a:p>
        </p:txBody>
      </p:sp>
      <p:sp>
        <p:nvSpPr>
          <p:cNvPr id="98" name="Google Shape;98;p20"/>
          <p:cNvSpPr txBox="1"/>
          <p:nvPr/>
        </p:nvSpPr>
        <p:spPr>
          <a:xfrm>
            <a:off x="-109500" y="495067"/>
            <a:ext cx="8897900" cy="433961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Content Idea Generation &amp; Strategy:</a:t>
            </a:r>
            <a:r>
              <a:rPr lang="en-GB" dirty="0"/>
              <a:t> Create a content calendar for the remaining month of July by brainstorming content themes, exploring various formats like blog posts, videos, infographics, podcasts, and interactive quizzes, and scheduling publication dates mainly on Facebook &amp; Instagram. </a:t>
            </a:r>
            <a:br>
              <a:rPr lang="en-GB" dirty="0"/>
            </a:br>
            <a:br>
              <a:rPr lang="en-GB" dirty="0"/>
            </a:br>
            <a:r>
              <a:rPr lang="en-GB" dirty="0"/>
              <a:t>And include the strategy, aim and the idea behind these posts and story </a:t>
            </a:r>
          </a:p>
          <a:p>
            <a:pPr marL="139700" lvl="0" algn="l" rtl="0">
              <a:spcBef>
                <a:spcPts val="0"/>
              </a:spcBef>
              <a:spcAft>
                <a:spcPts val="0"/>
              </a:spcAft>
              <a:buSzPts val="1400"/>
            </a:pPr>
            <a:endParaRPr lang="en-GB" dirty="0"/>
          </a:p>
          <a:p>
            <a:pPr marL="425450" lvl="0" indent="-285750" algn="l" rtl="0">
              <a:spcBef>
                <a:spcPts val="0"/>
              </a:spcBef>
              <a:spcAft>
                <a:spcPts val="0"/>
              </a:spcAft>
              <a:buSzPts val="1400"/>
              <a:buFont typeface="Wingdings" panose="05000000000000000000" pitchFamily="2" charset="2"/>
              <a:buChar char="ü"/>
            </a:pPr>
            <a:r>
              <a:rPr lang="en-GB" dirty="0"/>
              <a:t> </a:t>
            </a:r>
            <a:r>
              <a:rPr lang="en-GB" sz="2400" dirty="0"/>
              <a:t>Topic</a:t>
            </a:r>
            <a:r>
              <a:rPr lang="en-GB" dirty="0"/>
              <a:t> : CADBURY ( Founder – John Cadbury ; 1824 London) </a:t>
            </a:r>
          </a:p>
          <a:p>
            <a:pPr marL="425450" lvl="0" indent="-285750" algn="l" rtl="0">
              <a:spcBef>
                <a:spcPts val="0"/>
              </a:spcBef>
              <a:spcAft>
                <a:spcPts val="0"/>
              </a:spcAft>
              <a:buSzPts val="1400"/>
              <a:buFont typeface="Wingdings" panose="05000000000000000000" pitchFamily="2" charset="2"/>
              <a:buChar char="ü"/>
            </a:pPr>
            <a:endParaRPr lang="en-GB" dirty="0"/>
          </a:p>
          <a:p>
            <a:pPr marL="425450" lvl="0" indent="-285750" algn="l" rtl="0">
              <a:spcBef>
                <a:spcPts val="0"/>
              </a:spcBef>
              <a:spcAft>
                <a:spcPts val="0"/>
              </a:spcAft>
              <a:buSzPts val="1400"/>
              <a:buFont typeface="Wingdings" panose="05000000000000000000" pitchFamily="2" charset="2"/>
              <a:buChar char="ü"/>
            </a:pPr>
            <a:r>
              <a:rPr lang="en-GB" sz="2400" dirty="0"/>
              <a:t>Aim</a:t>
            </a:r>
            <a:r>
              <a:rPr lang="en-GB" dirty="0"/>
              <a:t> : To promote the different products of Cadbury .</a:t>
            </a:r>
          </a:p>
          <a:p>
            <a:pPr marL="425450" lvl="0" indent="-285750" algn="l" rtl="0">
              <a:spcBef>
                <a:spcPts val="0"/>
              </a:spcBef>
              <a:spcAft>
                <a:spcPts val="0"/>
              </a:spcAft>
              <a:buSzPts val="1400"/>
              <a:buFont typeface="Wingdings" panose="05000000000000000000" pitchFamily="2" charset="2"/>
              <a:buChar char="ü"/>
            </a:pPr>
            <a:endParaRPr lang="en-GB" dirty="0"/>
          </a:p>
          <a:p>
            <a:pPr marL="425450" lvl="0" indent="-285750">
              <a:buSzPts val="1400"/>
              <a:buFont typeface="Wingdings" panose="05000000000000000000" pitchFamily="2" charset="2"/>
              <a:buChar char="ü"/>
            </a:pPr>
            <a:r>
              <a:rPr lang="en-GB" sz="2400" dirty="0"/>
              <a:t>Strategy : </a:t>
            </a:r>
            <a:r>
              <a:rPr lang="en-GB" dirty="0"/>
              <a:t>Using social media a means of promotion { Ads , reels, videos </a:t>
            </a:r>
            <a:endParaRPr lang="en-GB" sz="2400" dirty="0"/>
          </a:p>
          <a:p>
            <a:pPr marL="139700" lvl="0">
              <a:buSzPts val="1400"/>
            </a:pPr>
            <a:r>
              <a:rPr lang="en-GB" dirty="0"/>
              <a:t>memes } </a:t>
            </a:r>
          </a:p>
        </p:txBody>
      </p:sp>
      <p:cxnSp>
        <p:nvCxnSpPr>
          <p:cNvPr id="3" name="Straight Connector 2">
            <a:extLst>
              <a:ext uri="{FF2B5EF4-FFF2-40B4-BE49-F238E27FC236}">
                <a16:creationId xmlns:a16="http://schemas.microsoft.com/office/drawing/2014/main" id="{8C6F3E8F-1097-08FD-DA98-6CB59F59570F}"/>
              </a:ext>
            </a:extLst>
          </p:cNvPr>
          <p:cNvCxnSpPr>
            <a:cxnSpLocks/>
          </p:cNvCxnSpPr>
          <p:nvPr/>
        </p:nvCxnSpPr>
        <p:spPr>
          <a:xfrm>
            <a:off x="406400" y="318135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BF7514D-0075-F787-AE0F-2CC88F11A53A}"/>
              </a:ext>
            </a:extLst>
          </p:cNvPr>
          <p:cNvCxnSpPr/>
          <p:nvPr/>
        </p:nvCxnSpPr>
        <p:spPr>
          <a:xfrm>
            <a:off x="361950" y="3841750"/>
            <a:ext cx="660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6A5675-A02E-EB08-3811-0487A2EAFFA2}"/>
              </a:ext>
            </a:extLst>
          </p:cNvPr>
          <p:cNvCxnSpPr/>
          <p:nvPr/>
        </p:nvCxnSpPr>
        <p:spPr>
          <a:xfrm>
            <a:off x="476250" y="4457700"/>
            <a:ext cx="117475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87F8F1-6253-68DE-C987-BCAD08677FB4}"/>
              </a:ext>
            </a:extLst>
          </p:cNvPr>
          <p:cNvSpPr txBox="1"/>
          <p:nvPr/>
        </p:nvSpPr>
        <p:spPr>
          <a:xfrm>
            <a:off x="133350" y="228600"/>
            <a:ext cx="8877300" cy="1107996"/>
          </a:xfrm>
          <a:prstGeom prst="rect">
            <a:avLst/>
          </a:prstGeom>
          <a:noFill/>
        </p:spPr>
        <p:txBody>
          <a:bodyPr wrap="square" rtlCol="0">
            <a:spAutoFit/>
          </a:bodyPr>
          <a:lstStyle/>
          <a:p>
            <a:pPr marL="285750" indent="-285750">
              <a:buFont typeface="Wingdings" panose="05000000000000000000" pitchFamily="2" charset="2"/>
              <a:buChar char="ü"/>
            </a:pPr>
            <a:r>
              <a:rPr lang="en-IN" sz="2400" dirty="0"/>
              <a:t>Idea </a:t>
            </a:r>
            <a:r>
              <a:rPr lang="en-IN" dirty="0"/>
              <a:t>:   To promote he goodness of Cadbury . </a:t>
            </a:r>
          </a:p>
          <a:p>
            <a:r>
              <a:rPr lang="en-IN" sz="2400" dirty="0">
                <a:latin typeface="Arial Black" panose="020B0A04020102020204" pitchFamily="34" charset="0"/>
              </a:rPr>
              <a:t>                             </a:t>
            </a:r>
            <a:r>
              <a:rPr lang="en-IN" sz="2400" dirty="0">
                <a:solidFill>
                  <a:schemeClr val="accent1">
                    <a:lumMod val="60000"/>
                    <a:lumOff val="40000"/>
                  </a:schemeClr>
                </a:solidFill>
                <a:latin typeface="Arial Black" panose="020B0A04020102020204" pitchFamily="34" charset="0"/>
              </a:rPr>
              <a:t>AUGUST 2023 </a:t>
            </a:r>
          </a:p>
          <a:p>
            <a:endParaRPr lang="en-US" dirty="0"/>
          </a:p>
        </p:txBody>
      </p:sp>
      <p:cxnSp>
        <p:nvCxnSpPr>
          <p:cNvPr id="6" name="Straight Connector 5">
            <a:extLst>
              <a:ext uri="{FF2B5EF4-FFF2-40B4-BE49-F238E27FC236}">
                <a16:creationId xmlns:a16="http://schemas.microsoft.com/office/drawing/2014/main" id="{BB2D6313-8D49-A049-835F-402D0E05A495}"/>
              </a:ext>
            </a:extLst>
          </p:cNvPr>
          <p:cNvCxnSpPr>
            <a:cxnSpLocks/>
          </p:cNvCxnSpPr>
          <p:nvPr/>
        </p:nvCxnSpPr>
        <p:spPr>
          <a:xfrm>
            <a:off x="381000" y="652165"/>
            <a:ext cx="93980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Table 11">
            <a:extLst>
              <a:ext uri="{FF2B5EF4-FFF2-40B4-BE49-F238E27FC236}">
                <a16:creationId xmlns:a16="http://schemas.microsoft.com/office/drawing/2014/main" id="{17B17CE0-F0D9-9EDA-182C-B66436A955B8}"/>
              </a:ext>
            </a:extLst>
          </p:cNvPr>
          <p:cNvGraphicFramePr>
            <a:graphicFrameLocks noGrp="1"/>
          </p:cNvGraphicFramePr>
          <p:nvPr>
            <p:extLst>
              <p:ext uri="{D42A27DB-BD31-4B8C-83A1-F6EECF244321}">
                <p14:modId xmlns:p14="http://schemas.microsoft.com/office/powerpoint/2010/main" val="2241825242"/>
              </p:ext>
            </p:extLst>
          </p:nvPr>
        </p:nvGraphicFramePr>
        <p:xfrm>
          <a:off x="1910080" y="1537547"/>
          <a:ext cx="5682829" cy="3487584"/>
        </p:xfrm>
        <a:graphic>
          <a:graphicData uri="http://schemas.openxmlformats.org/drawingml/2006/table">
            <a:tbl>
              <a:tblPr firstRow="1" bandRow="1">
                <a:tableStyleId>{5C22544A-7EE6-4342-B048-85BDC9FD1C3A}</a:tableStyleId>
              </a:tblPr>
              <a:tblGrid>
                <a:gridCol w="1227619">
                  <a:extLst>
                    <a:ext uri="{9D8B030D-6E8A-4147-A177-3AD203B41FA5}">
                      <a16:colId xmlns:a16="http://schemas.microsoft.com/office/drawing/2014/main" val="2574069878"/>
                    </a:ext>
                  </a:extLst>
                </a:gridCol>
                <a:gridCol w="739860">
                  <a:extLst>
                    <a:ext uri="{9D8B030D-6E8A-4147-A177-3AD203B41FA5}">
                      <a16:colId xmlns:a16="http://schemas.microsoft.com/office/drawing/2014/main" val="2852156611"/>
                    </a:ext>
                  </a:extLst>
                </a:gridCol>
                <a:gridCol w="739860">
                  <a:extLst>
                    <a:ext uri="{9D8B030D-6E8A-4147-A177-3AD203B41FA5}">
                      <a16:colId xmlns:a16="http://schemas.microsoft.com/office/drawing/2014/main" val="696610595"/>
                    </a:ext>
                  </a:extLst>
                </a:gridCol>
                <a:gridCol w="739860">
                  <a:extLst>
                    <a:ext uri="{9D8B030D-6E8A-4147-A177-3AD203B41FA5}">
                      <a16:colId xmlns:a16="http://schemas.microsoft.com/office/drawing/2014/main" val="910990033"/>
                    </a:ext>
                  </a:extLst>
                </a:gridCol>
                <a:gridCol w="739860">
                  <a:extLst>
                    <a:ext uri="{9D8B030D-6E8A-4147-A177-3AD203B41FA5}">
                      <a16:colId xmlns:a16="http://schemas.microsoft.com/office/drawing/2014/main" val="2448763812"/>
                    </a:ext>
                  </a:extLst>
                </a:gridCol>
                <a:gridCol w="739860">
                  <a:extLst>
                    <a:ext uri="{9D8B030D-6E8A-4147-A177-3AD203B41FA5}">
                      <a16:colId xmlns:a16="http://schemas.microsoft.com/office/drawing/2014/main" val="1048927021"/>
                    </a:ext>
                  </a:extLst>
                </a:gridCol>
                <a:gridCol w="755910">
                  <a:extLst>
                    <a:ext uri="{9D8B030D-6E8A-4147-A177-3AD203B41FA5}">
                      <a16:colId xmlns:a16="http://schemas.microsoft.com/office/drawing/2014/main" val="332004353"/>
                    </a:ext>
                  </a:extLst>
                </a:gridCol>
              </a:tblGrid>
              <a:tr h="338147">
                <a:tc>
                  <a:txBody>
                    <a:bodyPr/>
                    <a:lstStyle/>
                    <a:p>
                      <a:pPr algn="ctr" fontAlgn="ctr"/>
                      <a:r>
                        <a:rPr lang="en-US" sz="1000" b="0" i="0" u="none" strike="noStrike" dirty="0">
                          <a:solidFill>
                            <a:srgbClr val="404040"/>
                          </a:solidFill>
                          <a:effectLst/>
                          <a:latin typeface="Century Gothic" panose="020B0502020202020204" pitchFamily="34" charset="0"/>
                        </a:rPr>
                        <a:t>Sunday</a:t>
                      </a:r>
                    </a:p>
                  </a:txBody>
                  <a:tcPr marL="6350" marR="6350" marT="6350" marB="0" anchor="ctr"/>
                </a:tc>
                <a:tc>
                  <a:txBody>
                    <a:bodyPr/>
                    <a:lstStyle/>
                    <a:p>
                      <a:pPr algn="ctr" fontAlgn="ctr"/>
                      <a:r>
                        <a:rPr lang="en-US" sz="1000" b="0" i="0" u="none" strike="noStrike" dirty="0">
                          <a:solidFill>
                            <a:srgbClr val="404040"/>
                          </a:solidFill>
                          <a:effectLst/>
                          <a:latin typeface="Century Gothic" panose="020B0502020202020204" pitchFamily="34" charset="0"/>
                        </a:rPr>
                        <a:t>Monday</a:t>
                      </a:r>
                    </a:p>
                  </a:txBody>
                  <a:tcPr marL="6350" marR="6350" marT="6350" marB="0" anchor="ctr"/>
                </a:tc>
                <a:tc>
                  <a:txBody>
                    <a:bodyPr/>
                    <a:lstStyle/>
                    <a:p>
                      <a:pPr algn="ctr" fontAlgn="ctr"/>
                      <a:r>
                        <a:rPr lang="en-US" sz="1000" b="0" i="0" u="none" strike="noStrike" dirty="0">
                          <a:solidFill>
                            <a:srgbClr val="404040"/>
                          </a:solidFill>
                          <a:effectLst/>
                          <a:latin typeface="Century Gothic" panose="020B0502020202020204" pitchFamily="34" charset="0"/>
                        </a:rPr>
                        <a:t>Tuesday</a:t>
                      </a:r>
                    </a:p>
                  </a:txBody>
                  <a:tcPr marL="6350" marR="6350" marT="6350" marB="0" anchor="ctr"/>
                </a:tc>
                <a:tc>
                  <a:txBody>
                    <a:bodyPr/>
                    <a:lstStyle/>
                    <a:p>
                      <a:pPr algn="ctr" fontAlgn="ctr"/>
                      <a:r>
                        <a:rPr lang="en-IN" sz="900" b="0" i="0" u="none" strike="noStrike" dirty="0">
                          <a:solidFill>
                            <a:srgbClr val="404040"/>
                          </a:solidFill>
                          <a:effectLst/>
                          <a:latin typeface="Century Gothic" panose="020B0502020202020204" pitchFamily="34" charset="0"/>
                        </a:rPr>
                        <a:t>Wednesday</a:t>
                      </a:r>
                      <a:endParaRPr lang="en-US" sz="900" b="0" i="0" u="none" strike="noStrike" dirty="0">
                        <a:solidFill>
                          <a:srgbClr val="404040"/>
                        </a:solidFill>
                        <a:effectLst/>
                        <a:latin typeface="Century Gothic" panose="020B0502020202020204" pitchFamily="34" charset="0"/>
                      </a:endParaRPr>
                    </a:p>
                  </a:txBody>
                  <a:tcPr marL="6350" marR="6350" marT="6350" marB="0" anchor="ctr"/>
                </a:tc>
                <a:tc>
                  <a:txBody>
                    <a:bodyPr/>
                    <a:lstStyle/>
                    <a:p>
                      <a:pPr algn="ctr" fontAlgn="ctr"/>
                      <a:r>
                        <a:rPr lang="en-US" sz="1000" b="0" i="0" u="none" strike="noStrike" dirty="0">
                          <a:solidFill>
                            <a:srgbClr val="404040"/>
                          </a:solidFill>
                          <a:effectLst/>
                          <a:latin typeface="Century Gothic" panose="020B0502020202020204" pitchFamily="34" charset="0"/>
                        </a:rPr>
                        <a:t>Thursday</a:t>
                      </a:r>
                    </a:p>
                  </a:txBody>
                  <a:tcPr marL="6350" marR="6350" marT="6350" marB="0" anchor="ctr"/>
                </a:tc>
                <a:tc>
                  <a:txBody>
                    <a:bodyPr/>
                    <a:lstStyle/>
                    <a:p>
                      <a:pPr algn="ctr" fontAlgn="ctr"/>
                      <a:r>
                        <a:rPr lang="en-US" sz="1000" b="0" i="0" u="none" strike="noStrike" dirty="0">
                          <a:solidFill>
                            <a:srgbClr val="404040"/>
                          </a:solidFill>
                          <a:effectLst/>
                          <a:latin typeface="Century Gothic" panose="020B0502020202020204" pitchFamily="34" charset="0"/>
                        </a:rPr>
                        <a:t>Friday</a:t>
                      </a:r>
                    </a:p>
                  </a:txBody>
                  <a:tcPr marL="6350" marR="6350" marT="6350" marB="0" anchor="ctr"/>
                </a:tc>
                <a:tc>
                  <a:txBody>
                    <a:bodyPr/>
                    <a:lstStyle/>
                    <a:p>
                      <a:pPr algn="ctr" fontAlgn="ctr"/>
                      <a:r>
                        <a:rPr lang="en-US" sz="1000" b="0" i="0" u="none" strike="noStrike" dirty="0">
                          <a:solidFill>
                            <a:srgbClr val="404040"/>
                          </a:solidFill>
                          <a:effectLst/>
                          <a:latin typeface="Century Gothic" panose="020B0502020202020204" pitchFamily="34" charset="0"/>
                        </a:rPr>
                        <a:t>Saturday</a:t>
                      </a:r>
                    </a:p>
                  </a:txBody>
                  <a:tcPr marL="6350" marR="6350" marT="6350" marB="0" anchor="ctr"/>
                </a:tc>
                <a:extLst>
                  <a:ext uri="{0D108BD9-81ED-4DB2-BD59-A6C34878D82A}">
                    <a16:rowId xmlns:a16="http://schemas.microsoft.com/office/drawing/2014/main" val="3081636311"/>
                  </a:ext>
                </a:extLst>
              </a:tr>
              <a:tr h="184558">
                <a:tc>
                  <a:txBody>
                    <a:bodyPr/>
                    <a:lstStyle/>
                    <a:p>
                      <a:pPr algn="r" fontAlgn="b"/>
                      <a:r>
                        <a:rPr lang="en-US" sz="1200" b="0" i="0" u="none" strike="noStrike" dirty="0">
                          <a:solidFill>
                            <a:srgbClr val="757171"/>
                          </a:solidFill>
                          <a:effectLst/>
                          <a:latin typeface="Century Gothic" panose="020B0502020202020204" pitchFamily="34" charset="0"/>
                        </a:rPr>
                        <a:t>30</a:t>
                      </a:r>
                    </a:p>
                  </a:txBody>
                  <a:tcPr marL="6350" marR="114300" marT="6350" marB="0" anchor="b"/>
                </a:tc>
                <a:tc>
                  <a:txBody>
                    <a:bodyPr/>
                    <a:lstStyle/>
                    <a:p>
                      <a:pPr algn="r" fontAlgn="b"/>
                      <a:r>
                        <a:rPr lang="en-US" sz="1200" b="0" i="0" u="none" strike="noStrike">
                          <a:solidFill>
                            <a:srgbClr val="757171"/>
                          </a:solidFill>
                          <a:effectLst/>
                          <a:latin typeface="Century Gothic" panose="020B0502020202020204" pitchFamily="34" charset="0"/>
                        </a:rPr>
                        <a:t>31</a:t>
                      </a:r>
                    </a:p>
                  </a:txBody>
                  <a:tcPr marL="6350" marR="114300" marT="6350" marB="0" anchor="b"/>
                </a:tc>
                <a:tc>
                  <a:txBody>
                    <a:bodyPr/>
                    <a:lstStyle/>
                    <a:p>
                      <a:pPr algn="r" fontAlgn="b"/>
                      <a:r>
                        <a:rPr lang="en-US" sz="1200" b="0" i="0" u="none" strike="noStrike">
                          <a:solidFill>
                            <a:srgbClr val="262626"/>
                          </a:solidFill>
                          <a:effectLst/>
                          <a:latin typeface="Century Gothic" panose="020B0502020202020204" pitchFamily="34" charset="0"/>
                        </a:rPr>
                        <a:t>1</a:t>
                      </a:r>
                    </a:p>
                  </a:txBody>
                  <a:tcPr marL="6350" marR="114300" marT="6350" marB="0" anchor="b"/>
                </a:tc>
                <a:tc>
                  <a:txBody>
                    <a:bodyPr/>
                    <a:lstStyle/>
                    <a:p>
                      <a:pPr algn="r" fontAlgn="b"/>
                      <a:r>
                        <a:rPr lang="en-US" sz="1200" b="0" i="0" u="none" strike="noStrike">
                          <a:solidFill>
                            <a:srgbClr val="262626"/>
                          </a:solidFill>
                          <a:effectLst/>
                          <a:latin typeface="Century Gothic" panose="020B0502020202020204" pitchFamily="34" charset="0"/>
                        </a:rPr>
                        <a:t>2</a:t>
                      </a:r>
                    </a:p>
                  </a:txBody>
                  <a:tcPr marL="6350" marR="114300" marT="6350" marB="0" anchor="b"/>
                </a:tc>
                <a:tc>
                  <a:txBody>
                    <a:bodyPr/>
                    <a:lstStyle/>
                    <a:p>
                      <a:pPr algn="r" fontAlgn="b"/>
                      <a:r>
                        <a:rPr lang="en-US" sz="1200" b="0" i="0" u="none" strike="noStrike">
                          <a:solidFill>
                            <a:srgbClr val="262626"/>
                          </a:solidFill>
                          <a:effectLst/>
                          <a:latin typeface="Century Gothic" panose="020B0502020202020204" pitchFamily="34" charset="0"/>
                        </a:rPr>
                        <a:t>3</a:t>
                      </a:r>
                    </a:p>
                  </a:txBody>
                  <a:tcPr marL="6350" marR="114300" marT="6350" marB="0" anchor="b"/>
                </a:tc>
                <a:tc>
                  <a:txBody>
                    <a:bodyPr/>
                    <a:lstStyle/>
                    <a:p>
                      <a:pPr algn="r" fontAlgn="b"/>
                      <a:r>
                        <a:rPr lang="en-US" sz="1200" b="0" i="0" u="none" strike="noStrike">
                          <a:solidFill>
                            <a:srgbClr val="262626"/>
                          </a:solidFill>
                          <a:effectLst/>
                          <a:latin typeface="Century Gothic" panose="020B0502020202020204" pitchFamily="34" charset="0"/>
                        </a:rPr>
                        <a:t>4</a:t>
                      </a:r>
                    </a:p>
                  </a:txBody>
                  <a:tcPr marL="6350" marR="114300" marT="6350" marB="0" anchor="b"/>
                </a:tc>
                <a:tc>
                  <a:txBody>
                    <a:bodyPr/>
                    <a:lstStyle/>
                    <a:p>
                      <a:pPr algn="r" fontAlgn="b"/>
                      <a:r>
                        <a:rPr lang="en-US" sz="1200" b="0" i="0" u="none" strike="noStrike">
                          <a:solidFill>
                            <a:srgbClr val="262626"/>
                          </a:solidFill>
                          <a:effectLst/>
                          <a:latin typeface="Century Gothic" panose="020B0502020202020204" pitchFamily="34" charset="0"/>
                        </a:rPr>
                        <a:t>5</a:t>
                      </a:r>
                    </a:p>
                  </a:txBody>
                  <a:tcPr marL="6350" marR="114300" marT="6350" marB="0" anchor="b"/>
                </a:tc>
                <a:extLst>
                  <a:ext uri="{0D108BD9-81ED-4DB2-BD59-A6C34878D82A}">
                    <a16:rowId xmlns:a16="http://schemas.microsoft.com/office/drawing/2014/main" val="1897967526"/>
                  </a:ext>
                </a:extLst>
              </a:tr>
              <a:tr h="162253">
                <a:tc>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extLst>
                  <a:ext uri="{0D108BD9-81ED-4DB2-BD59-A6C34878D82A}">
                    <a16:rowId xmlns:a16="http://schemas.microsoft.com/office/drawing/2014/main" val="3052500257"/>
                  </a:ext>
                </a:extLst>
              </a:tr>
              <a:tr h="176407">
                <a:tc>
                  <a:txBody>
                    <a:bodyPr/>
                    <a:lstStyle/>
                    <a:p>
                      <a:pPr algn="r" fontAlgn="ctr"/>
                      <a:r>
                        <a:rPr lang="en-US" sz="1200" b="0" i="0" u="none" strike="noStrike">
                          <a:solidFill>
                            <a:srgbClr val="262626"/>
                          </a:solidFill>
                          <a:effectLst/>
                          <a:latin typeface="Century Gothic" panose="020B0502020202020204" pitchFamily="34" charset="0"/>
                        </a:rPr>
                        <a:t>6</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7</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8</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9</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10</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11</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12</a:t>
                      </a:r>
                    </a:p>
                  </a:txBody>
                  <a:tcPr marL="6350" marR="114300" marT="6350" marB="0" anchor="ctr"/>
                </a:tc>
                <a:extLst>
                  <a:ext uri="{0D108BD9-81ED-4DB2-BD59-A6C34878D82A}">
                    <a16:rowId xmlns:a16="http://schemas.microsoft.com/office/drawing/2014/main" val="2209758542"/>
                  </a:ext>
                </a:extLst>
              </a:tr>
              <a:tr h="379295">
                <a:tc>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800" b="0" i="0" u="none" strike="noStrike" dirty="0">
                          <a:solidFill>
                            <a:srgbClr val="262626"/>
                          </a:solidFill>
                          <a:effectLst/>
                          <a:latin typeface="Arial Black" panose="020B0A04020102020204" pitchFamily="34" charset="0"/>
                        </a:rPr>
                        <a:t>Posted reels on Instagram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extLst>
                  <a:ext uri="{0D108BD9-81ED-4DB2-BD59-A6C34878D82A}">
                    <a16:rowId xmlns:a16="http://schemas.microsoft.com/office/drawing/2014/main" val="1382528252"/>
                  </a:ext>
                </a:extLst>
              </a:tr>
              <a:tr h="189994">
                <a:tc>
                  <a:txBody>
                    <a:bodyPr/>
                    <a:lstStyle/>
                    <a:p>
                      <a:pPr algn="r" fontAlgn="ctr"/>
                      <a:r>
                        <a:rPr lang="en-US" sz="1200" b="0" i="0" u="none" strike="noStrike">
                          <a:solidFill>
                            <a:srgbClr val="262626"/>
                          </a:solidFill>
                          <a:effectLst/>
                          <a:latin typeface="Century Gothic" panose="020B0502020202020204" pitchFamily="34" charset="0"/>
                        </a:rPr>
                        <a:t>13</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14</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15</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16</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17</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18</a:t>
                      </a:r>
                    </a:p>
                  </a:txBody>
                  <a:tcPr marL="6350" marR="114300" marT="6350" marB="0" anchor="ctr"/>
                </a:tc>
                <a:tc>
                  <a:txBody>
                    <a:bodyPr/>
                    <a:lstStyle/>
                    <a:p>
                      <a:pPr algn="r" fontAlgn="ctr"/>
                      <a:r>
                        <a:rPr lang="en-US" sz="1200" b="0" i="0" u="none" strike="noStrike" dirty="0">
                          <a:solidFill>
                            <a:srgbClr val="262626"/>
                          </a:solidFill>
                          <a:effectLst/>
                          <a:latin typeface="Century Gothic" panose="020B0502020202020204" pitchFamily="34" charset="0"/>
                        </a:rPr>
                        <a:t>19</a:t>
                      </a:r>
                    </a:p>
                  </a:txBody>
                  <a:tcPr marL="6350" marR="114300" marT="6350" marB="0" anchor="ctr"/>
                </a:tc>
                <a:extLst>
                  <a:ext uri="{0D108BD9-81ED-4DB2-BD59-A6C34878D82A}">
                    <a16:rowId xmlns:a16="http://schemas.microsoft.com/office/drawing/2014/main" val="1078856440"/>
                  </a:ext>
                </a:extLst>
              </a:tr>
              <a:tr h="385895">
                <a:tc>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dirty="0">
                          <a:solidFill>
                            <a:srgbClr val="262626"/>
                          </a:solidFill>
                          <a:effectLst/>
                          <a:latin typeface="Century Gothic" panose="020B0502020202020204" pitchFamily="34" charset="0"/>
                        </a:rPr>
                        <a:t> </a:t>
                      </a:r>
                      <a:r>
                        <a:rPr lang="en-US" sz="1000" b="0" i="0" u="none" strike="noStrike" dirty="0">
                          <a:solidFill>
                            <a:srgbClr val="262626"/>
                          </a:solidFill>
                          <a:effectLst/>
                          <a:latin typeface="Arial Black" panose="020B0A04020102020204" pitchFamily="34" charset="0"/>
                        </a:rPr>
                        <a:t>Posted a video </a:t>
                      </a:r>
                      <a:endParaRPr lang="en-US" sz="1000" b="0" i="0" u="none" strike="noStrike" dirty="0">
                        <a:solidFill>
                          <a:srgbClr val="262626"/>
                        </a:solidFill>
                        <a:effectLst/>
                        <a:latin typeface="Century Gothic" panose="020B0502020202020204" pitchFamily="34" charset="0"/>
                      </a:endParaRP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800" b="0" i="0" u="none" strike="noStrike" dirty="0">
                          <a:solidFill>
                            <a:srgbClr val="262626"/>
                          </a:solidFill>
                          <a:effectLst/>
                          <a:latin typeface="Arial Black" panose="020B0A04020102020204" pitchFamily="34" charset="0"/>
                        </a:rPr>
                        <a:t>Posted ads on the page</a:t>
                      </a:r>
                      <a:endParaRPr lang="en-US" sz="1000" b="0" i="0" u="none" strike="noStrike" dirty="0">
                        <a:solidFill>
                          <a:srgbClr val="262626"/>
                        </a:solidFill>
                        <a:effectLst/>
                        <a:latin typeface="Arial Black" panose="020B0A04020102020204" pitchFamily="34" charset="0"/>
                      </a:endParaRPr>
                    </a:p>
                  </a:txBody>
                  <a:tcPr marL="114300" marR="6350" marT="6350" marB="0"/>
                </a:tc>
                <a:extLst>
                  <a:ext uri="{0D108BD9-81ED-4DB2-BD59-A6C34878D82A}">
                    <a16:rowId xmlns:a16="http://schemas.microsoft.com/office/drawing/2014/main" val="597491078"/>
                  </a:ext>
                </a:extLst>
              </a:tr>
              <a:tr h="176407">
                <a:tc>
                  <a:txBody>
                    <a:bodyPr/>
                    <a:lstStyle/>
                    <a:p>
                      <a:pPr algn="r" fontAlgn="ctr"/>
                      <a:r>
                        <a:rPr lang="en-US" sz="1200" b="0" i="0" u="none" strike="noStrike">
                          <a:solidFill>
                            <a:srgbClr val="262626"/>
                          </a:solidFill>
                          <a:effectLst/>
                          <a:latin typeface="Century Gothic" panose="020B0502020202020204" pitchFamily="34" charset="0"/>
                        </a:rPr>
                        <a:t>20</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21</a:t>
                      </a:r>
                    </a:p>
                  </a:txBody>
                  <a:tcPr marL="6350" marR="114300" marT="6350" marB="0" anchor="ctr"/>
                </a:tc>
                <a:tc>
                  <a:txBody>
                    <a:bodyPr/>
                    <a:lstStyle/>
                    <a:p>
                      <a:pPr algn="r" fontAlgn="ctr"/>
                      <a:r>
                        <a:rPr lang="en-US" sz="1200" b="0" i="0" u="none" strike="noStrike" dirty="0">
                          <a:solidFill>
                            <a:srgbClr val="262626"/>
                          </a:solidFill>
                          <a:effectLst/>
                          <a:latin typeface="Century Gothic" panose="020B0502020202020204" pitchFamily="34" charset="0"/>
                        </a:rPr>
                        <a:t>22</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23</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24</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25</a:t>
                      </a:r>
                    </a:p>
                  </a:txBody>
                  <a:tcPr marL="6350" marR="114300" marT="6350" marB="0" anchor="ctr"/>
                </a:tc>
                <a:tc>
                  <a:txBody>
                    <a:bodyPr/>
                    <a:lstStyle/>
                    <a:p>
                      <a:pPr algn="r" fontAlgn="ctr"/>
                      <a:r>
                        <a:rPr lang="en-US" sz="1200" b="0" i="0" u="none" strike="noStrike" dirty="0">
                          <a:solidFill>
                            <a:srgbClr val="262626"/>
                          </a:solidFill>
                          <a:effectLst/>
                          <a:latin typeface="Century Gothic" panose="020B0502020202020204" pitchFamily="34" charset="0"/>
                        </a:rPr>
                        <a:t>26</a:t>
                      </a:r>
                    </a:p>
                  </a:txBody>
                  <a:tcPr marL="6350" marR="114300" marT="6350" marB="0" anchor="ctr"/>
                </a:tc>
                <a:extLst>
                  <a:ext uri="{0D108BD9-81ED-4DB2-BD59-A6C34878D82A}">
                    <a16:rowId xmlns:a16="http://schemas.microsoft.com/office/drawing/2014/main" val="772643159"/>
                  </a:ext>
                </a:extLst>
              </a:tr>
              <a:tr h="366207">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800" b="0" i="0" u="none" strike="noStrike" dirty="0">
                          <a:solidFill>
                            <a:srgbClr val="262626"/>
                          </a:solidFill>
                          <a:effectLst/>
                          <a:latin typeface="Arial Black" panose="020B0A04020102020204" pitchFamily="34" charset="0"/>
                        </a:rPr>
                        <a:t>Created and posted Memes </a:t>
                      </a:r>
                    </a:p>
                  </a:txBody>
                  <a:tcPr marL="114300" marR="6350" marT="6350" marB="0"/>
                </a:tc>
                <a:tc>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extLst>
                  <a:ext uri="{0D108BD9-81ED-4DB2-BD59-A6C34878D82A}">
                    <a16:rowId xmlns:a16="http://schemas.microsoft.com/office/drawing/2014/main" val="4082205245"/>
                  </a:ext>
                </a:extLst>
              </a:tr>
              <a:tr h="176407">
                <a:tc>
                  <a:txBody>
                    <a:bodyPr/>
                    <a:lstStyle/>
                    <a:p>
                      <a:pPr algn="r" fontAlgn="ctr"/>
                      <a:r>
                        <a:rPr lang="en-US" sz="1200" b="0" i="0" u="none" strike="noStrike">
                          <a:solidFill>
                            <a:srgbClr val="262626"/>
                          </a:solidFill>
                          <a:effectLst/>
                          <a:latin typeface="Century Gothic" panose="020B0502020202020204" pitchFamily="34" charset="0"/>
                        </a:rPr>
                        <a:t>27</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28</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29</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30</a:t>
                      </a:r>
                    </a:p>
                  </a:txBody>
                  <a:tcPr marL="6350" marR="114300" marT="6350" marB="0" anchor="ctr"/>
                </a:tc>
                <a:tc>
                  <a:txBody>
                    <a:bodyPr/>
                    <a:lstStyle/>
                    <a:p>
                      <a:pPr algn="r" fontAlgn="ctr"/>
                      <a:r>
                        <a:rPr lang="en-US" sz="1200" b="0" i="0" u="none" strike="noStrike">
                          <a:solidFill>
                            <a:srgbClr val="262626"/>
                          </a:solidFill>
                          <a:effectLst/>
                          <a:latin typeface="Century Gothic" panose="020B0502020202020204" pitchFamily="34" charset="0"/>
                        </a:rPr>
                        <a:t>31</a:t>
                      </a:r>
                    </a:p>
                  </a:txBody>
                  <a:tcPr marL="6350" marR="114300" marT="6350" marB="0" anchor="ctr"/>
                </a:tc>
                <a:tc>
                  <a:txBody>
                    <a:bodyPr/>
                    <a:lstStyle/>
                    <a:p>
                      <a:pPr algn="r" fontAlgn="ctr"/>
                      <a:r>
                        <a:rPr lang="en-US" sz="1200" b="0" i="0" u="none" strike="noStrike">
                          <a:solidFill>
                            <a:srgbClr val="757171"/>
                          </a:solidFill>
                          <a:effectLst/>
                          <a:latin typeface="Century Gothic" panose="020B0502020202020204" pitchFamily="34" charset="0"/>
                        </a:rPr>
                        <a:t>1</a:t>
                      </a:r>
                    </a:p>
                  </a:txBody>
                  <a:tcPr marL="6350" marR="114300" marT="6350" marB="0" anchor="ctr"/>
                </a:tc>
                <a:tc>
                  <a:txBody>
                    <a:bodyPr/>
                    <a:lstStyle/>
                    <a:p>
                      <a:pPr algn="r" fontAlgn="ctr"/>
                      <a:r>
                        <a:rPr lang="en-US" sz="1200" b="0" i="0" u="none" strike="noStrike" dirty="0">
                          <a:solidFill>
                            <a:srgbClr val="757171"/>
                          </a:solidFill>
                          <a:effectLst/>
                          <a:latin typeface="Century Gothic" panose="020B0502020202020204" pitchFamily="34" charset="0"/>
                        </a:rPr>
                        <a:t>2</a:t>
                      </a:r>
                    </a:p>
                  </a:txBody>
                  <a:tcPr marL="6350" marR="114300" marT="6350" marB="0" anchor="ctr"/>
                </a:tc>
                <a:extLst>
                  <a:ext uri="{0D108BD9-81ED-4DB2-BD59-A6C34878D82A}">
                    <a16:rowId xmlns:a16="http://schemas.microsoft.com/office/drawing/2014/main" val="687060247"/>
                  </a:ext>
                </a:extLst>
              </a:tr>
              <a:tr h="517382">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IN" sz="900" b="0" i="0" u="none" strike="noStrike" dirty="0">
                          <a:solidFill>
                            <a:srgbClr val="262626"/>
                          </a:solidFill>
                          <a:effectLst/>
                          <a:latin typeface="Arial Black" panose="020B0A04020102020204" pitchFamily="34" charset="0"/>
                        </a:rPr>
                        <a:t> Posted an e- mail ad </a:t>
                      </a:r>
                    </a:p>
                    <a:p>
                      <a:pPr algn="l" fontAlgn="t"/>
                      <a:r>
                        <a:rPr lang="en-IN" sz="900" b="0" i="0" u="none" strike="noStrike" dirty="0">
                          <a:solidFill>
                            <a:srgbClr val="262626"/>
                          </a:solidFill>
                          <a:effectLst/>
                          <a:latin typeface="Arial Black" panose="020B0A04020102020204" pitchFamily="34" charset="0"/>
                        </a:rPr>
                        <a:t>campaign</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extLst>
                  <a:ext uri="{0D108BD9-81ED-4DB2-BD59-A6C34878D82A}">
                    <a16:rowId xmlns:a16="http://schemas.microsoft.com/office/drawing/2014/main" val="69847484"/>
                  </a:ext>
                </a:extLst>
              </a:tr>
              <a:tr h="176407">
                <a:tc>
                  <a:txBody>
                    <a:bodyPr/>
                    <a:lstStyle/>
                    <a:p>
                      <a:pPr algn="r" fontAlgn="ctr"/>
                      <a:r>
                        <a:rPr lang="en-US" sz="1200" b="0" i="0" u="none" strike="noStrike">
                          <a:solidFill>
                            <a:srgbClr val="757171"/>
                          </a:solidFill>
                          <a:effectLst/>
                          <a:latin typeface="Century Gothic" panose="020B0502020202020204" pitchFamily="34" charset="0"/>
                        </a:rPr>
                        <a:t>3</a:t>
                      </a:r>
                    </a:p>
                  </a:txBody>
                  <a:tcPr marL="6350" marR="114300" marT="6350" marB="0" anchor="ctr"/>
                </a:tc>
                <a:tc>
                  <a:txBody>
                    <a:bodyPr/>
                    <a:lstStyle/>
                    <a:p>
                      <a:pPr algn="r" fontAlgn="ctr"/>
                      <a:r>
                        <a:rPr lang="en-US" sz="1200" b="0" i="0" u="none" strike="noStrike">
                          <a:solidFill>
                            <a:srgbClr val="757171"/>
                          </a:solidFill>
                          <a:effectLst/>
                          <a:latin typeface="Century Gothic" panose="020B0502020202020204" pitchFamily="34" charset="0"/>
                        </a:rPr>
                        <a:t>4</a:t>
                      </a:r>
                    </a:p>
                  </a:txBody>
                  <a:tcPr marL="6350" marR="114300" marT="6350" marB="0" anchor="ctr"/>
                </a:tc>
                <a:tc gridSpan="5">
                  <a:txBody>
                    <a:bodyPr/>
                    <a:lstStyle/>
                    <a:p>
                      <a:pPr algn="l" fontAlgn="ctr"/>
                      <a:r>
                        <a:rPr lang="en-US" sz="1100" b="0" i="0" u="none" strike="noStrike" dirty="0">
                          <a:solidFill>
                            <a:srgbClr val="262626"/>
                          </a:solidFill>
                          <a:effectLst/>
                          <a:latin typeface="Century Gothic" panose="020B0502020202020204" pitchFamily="34" charset="0"/>
                        </a:rPr>
                        <a:t>Notes</a:t>
                      </a:r>
                    </a:p>
                  </a:txBody>
                  <a:tcPr marL="114300" marR="6350" marT="635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66808264"/>
                  </a:ext>
                </a:extLst>
              </a:tr>
              <a:tr h="147992">
                <a:tc>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tc>
                  <a:txBody>
                    <a:bodyPr/>
                    <a:lstStyle/>
                    <a:p>
                      <a:pPr algn="l" fontAlgn="t"/>
                      <a:r>
                        <a:rPr lang="en-US" sz="1000" b="0" i="0" u="none" strike="noStrike">
                          <a:solidFill>
                            <a:srgbClr val="262626"/>
                          </a:solidFill>
                          <a:effectLst/>
                          <a:latin typeface="Century Gothic" panose="020B0502020202020204" pitchFamily="34" charset="0"/>
                        </a:rPr>
                        <a:t> </a:t>
                      </a:r>
                    </a:p>
                  </a:txBody>
                  <a:tcPr marL="114300" marR="6350" marT="6350" marB="0"/>
                </a:tc>
                <a:tc gridSpan="5">
                  <a:txBody>
                    <a:bodyPr/>
                    <a:lstStyle/>
                    <a:p>
                      <a:pPr algn="l" fontAlgn="t"/>
                      <a:r>
                        <a:rPr lang="en-US" sz="1000" b="0" i="0" u="none" strike="noStrike" dirty="0">
                          <a:solidFill>
                            <a:srgbClr val="262626"/>
                          </a:solidFill>
                          <a:effectLst/>
                          <a:latin typeface="Century Gothic" panose="020B0502020202020204" pitchFamily="34" charset="0"/>
                        </a:rPr>
                        <a:t> </a:t>
                      </a:r>
                    </a:p>
                  </a:txBody>
                  <a:tcPr marL="114300" marR="6350" marT="63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5523100"/>
                  </a:ext>
                </a:extLst>
              </a:tr>
            </a:tbl>
          </a:graphicData>
        </a:graphic>
      </p:graphicFrame>
    </p:spTree>
    <p:extLst>
      <p:ext uri="{BB962C8B-B14F-4D97-AF65-F5344CB8AC3E}">
        <p14:creationId xmlns:p14="http://schemas.microsoft.com/office/powerpoint/2010/main" val="2038698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191900" y="54875"/>
            <a:ext cx="8434200" cy="6093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400" b="1" dirty="0">
                <a:solidFill>
                  <a:schemeClr val="accent1">
                    <a:lumMod val="60000"/>
                    <a:lumOff val="40000"/>
                  </a:schemeClr>
                </a:solidFill>
                <a:latin typeface="Arial Black" panose="020B0A04020102020204" pitchFamily="34" charset="0"/>
              </a:rPr>
              <a:t>Part 3: Content Ideas and Marketing Strategies</a:t>
            </a:r>
            <a:endParaRPr sz="2400" dirty="0">
              <a:solidFill>
                <a:schemeClr val="accent1">
                  <a:lumMod val="60000"/>
                  <a:lumOff val="40000"/>
                </a:schemeClr>
              </a:solidFill>
              <a:latin typeface="Arial Black" panose="020B0A04020102020204" pitchFamily="34" charset="0"/>
            </a:endParaRPr>
          </a:p>
        </p:txBody>
      </p:sp>
      <p:sp>
        <p:nvSpPr>
          <p:cNvPr id="104" name="Google Shape;104;p21"/>
          <p:cNvSpPr txBox="1"/>
          <p:nvPr/>
        </p:nvSpPr>
        <p:spPr>
          <a:xfrm>
            <a:off x="0" y="359558"/>
            <a:ext cx="837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ideas and marketing strategies process, discussing the challenges encountered and lessons learned.</a:t>
            </a:r>
            <a:endParaRPr dirty="0"/>
          </a:p>
        </p:txBody>
      </p:sp>
      <p:sp>
        <p:nvSpPr>
          <p:cNvPr id="2" name="TextBox 1">
            <a:extLst>
              <a:ext uri="{FF2B5EF4-FFF2-40B4-BE49-F238E27FC236}">
                <a16:creationId xmlns:a16="http://schemas.microsoft.com/office/drawing/2014/main" id="{8F212255-5A0F-6988-52E4-9967A33A8224}"/>
              </a:ext>
            </a:extLst>
          </p:cNvPr>
          <p:cNvSpPr txBox="1"/>
          <p:nvPr/>
        </p:nvSpPr>
        <p:spPr>
          <a:xfrm>
            <a:off x="114300" y="1390650"/>
            <a:ext cx="8832850" cy="3693319"/>
          </a:xfrm>
          <a:prstGeom prst="rect">
            <a:avLst/>
          </a:prstGeom>
          <a:noFill/>
        </p:spPr>
        <p:txBody>
          <a:bodyPr wrap="square" rtlCol="0">
            <a:spAutoFit/>
          </a:bodyPr>
          <a:lstStyle/>
          <a:p>
            <a:pPr marL="285750" indent="-285750">
              <a:buFont typeface="Wingdings" panose="05000000000000000000" pitchFamily="2" charset="2"/>
              <a:buChar char="Ø"/>
            </a:pPr>
            <a:r>
              <a:rPr lang="en-IN" dirty="0"/>
              <a:t>Content Ideas :  Content ideas is the process of producing or sourcing topics to be used in the future marketing content . As our topic was CADBURY it was obvious that we had to come up with content ideas that supported the brand . Cadbury had a variety of contents that they deal with the most prominent one among the is – Cadbury Diary Milk . We as a team took up SEO audits , keyword research and posts , ads , video and many more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Marketing Strategies :  Marketing Strategy is a long term plan for achieving a company’s goals by understanding the needs of the customers and creating a distinct and sustainable competitive advantage . As a team we came up with the plan of distributing our work among ourselves and choosing the platform one is good at and utilise our skills accordingly . </a:t>
            </a:r>
            <a:endParaRPr lang="en-US" dirty="0"/>
          </a:p>
        </p:txBody>
      </p:sp>
      <p:cxnSp>
        <p:nvCxnSpPr>
          <p:cNvPr id="4" name="Straight Connector 3">
            <a:extLst>
              <a:ext uri="{FF2B5EF4-FFF2-40B4-BE49-F238E27FC236}">
                <a16:creationId xmlns:a16="http://schemas.microsoft.com/office/drawing/2014/main" id="{243ABF0F-E7C3-7D69-AF4F-6C4DDF776EFB}"/>
              </a:ext>
            </a:extLst>
          </p:cNvPr>
          <p:cNvCxnSpPr/>
          <p:nvPr/>
        </p:nvCxnSpPr>
        <p:spPr>
          <a:xfrm>
            <a:off x="552450" y="1759982"/>
            <a:ext cx="1536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445E9F8-2160-32A1-C251-F8EE910DCEF8}"/>
              </a:ext>
            </a:extLst>
          </p:cNvPr>
          <p:cNvCxnSpPr/>
          <p:nvPr/>
        </p:nvCxnSpPr>
        <p:spPr>
          <a:xfrm>
            <a:off x="2997200" y="39179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3A6DC80-746B-663B-5608-5C91BCB0B615}"/>
              </a:ext>
            </a:extLst>
          </p:cNvPr>
          <p:cNvCxnSpPr/>
          <p:nvPr/>
        </p:nvCxnSpPr>
        <p:spPr>
          <a:xfrm>
            <a:off x="495300" y="3937000"/>
            <a:ext cx="23876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EF76C-9525-D8AC-459F-7C85228A417A}"/>
              </a:ext>
            </a:extLst>
          </p:cNvPr>
          <p:cNvSpPr txBox="1"/>
          <p:nvPr/>
        </p:nvSpPr>
        <p:spPr>
          <a:xfrm>
            <a:off x="158750" y="472489"/>
            <a:ext cx="8731250" cy="3970318"/>
          </a:xfrm>
          <a:prstGeom prst="rect">
            <a:avLst/>
          </a:prstGeom>
          <a:noFill/>
        </p:spPr>
        <p:txBody>
          <a:bodyPr wrap="square" rtlCol="0">
            <a:spAutoFit/>
          </a:bodyPr>
          <a:lstStyle/>
          <a:p>
            <a:r>
              <a:rPr lang="en-IN" dirty="0"/>
              <a:t> Step : 1 – Selected our topic</a:t>
            </a:r>
          </a:p>
          <a:p>
            <a:r>
              <a:rPr lang="en-IN" dirty="0"/>
              <a:t>Step : 2 – Learned our competitors </a:t>
            </a:r>
          </a:p>
          <a:p>
            <a:r>
              <a:rPr lang="en-IN" dirty="0"/>
              <a:t>Step : 3 – Acknowledged our strengths and weaknesses </a:t>
            </a:r>
          </a:p>
          <a:p>
            <a:r>
              <a:rPr lang="en-IN" dirty="0"/>
              <a:t>Step : 4- Set a mission</a:t>
            </a:r>
          </a:p>
          <a:p>
            <a:r>
              <a:rPr lang="en-IN" dirty="0"/>
              <a:t>Step : 5 – Distribution of work </a:t>
            </a:r>
          </a:p>
          <a:p>
            <a:r>
              <a:rPr lang="en-IN" dirty="0"/>
              <a:t>Step : 6 – Follow up </a:t>
            </a:r>
          </a:p>
          <a:p>
            <a:endParaRPr lang="en-IN" dirty="0"/>
          </a:p>
          <a:p>
            <a:pPr marL="285750" indent="-285750">
              <a:buFont typeface="Wingdings" panose="05000000000000000000" pitchFamily="2" charset="2"/>
              <a:buChar char="Ø"/>
            </a:pPr>
            <a:r>
              <a:rPr lang="en-IN" dirty="0"/>
              <a:t>Challenges Faced :  As a team we faced a few challenges while doing this project  in a few topics like key word research , search engine optimisation , calendar  preparation and so on . Yet as a team we worked together and over came all our challenges and difficulties .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Lessons Learned :  We have learned a lot about the brand, its competitors , team work and a lot about digital marketing . </a:t>
            </a:r>
            <a:endParaRPr lang="en-IN" dirty="0"/>
          </a:p>
        </p:txBody>
      </p:sp>
      <p:cxnSp>
        <p:nvCxnSpPr>
          <p:cNvPr id="4" name="Straight Connector 3">
            <a:extLst>
              <a:ext uri="{FF2B5EF4-FFF2-40B4-BE49-F238E27FC236}">
                <a16:creationId xmlns:a16="http://schemas.microsoft.com/office/drawing/2014/main" id="{4FD75926-B30E-24BB-7FD9-C4BFC957508D}"/>
              </a:ext>
            </a:extLst>
          </p:cNvPr>
          <p:cNvCxnSpPr/>
          <p:nvPr/>
        </p:nvCxnSpPr>
        <p:spPr>
          <a:xfrm>
            <a:off x="635000" y="2724348"/>
            <a:ext cx="19875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3F0D41D-727C-FEA9-6F6F-D0A01098BE1B}"/>
              </a:ext>
            </a:extLst>
          </p:cNvPr>
          <p:cNvCxnSpPr/>
          <p:nvPr/>
        </p:nvCxnSpPr>
        <p:spPr>
          <a:xfrm>
            <a:off x="581025" y="4055785"/>
            <a:ext cx="17970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103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9050" y="57000"/>
            <a:ext cx="899795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000" b="1" dirty="0">
                <a:solidFill>
                  <a:schemeClr val="accent1">
                    <a:lumMod val="60000"/>
                    <a:lumOff val="40000"/>
                  </a:schemeClr>
                </a:solidFill>
              </a:rPr>
              <a:t>Part 4: Content Creation and Curation (Post creations, Designs/Video Editing, Ad Campaigns over Social Media and Email Ideation and Creation) </a:t>
            </a:r>
            <a:endParaRPr sz="2000" dirty="0">
              <a:solidFill>
                <a:schemeClr val="accent1">
                  <a:lumMod val="60000"/>
                  <a:lumOff val="40000"/>
                </a:schemeClr>
              </a:solidFill>
            </a:endParaRPr>
          </a:p>
        </p:txBody>
      </p:sp>
      <p:sp>
        <p:nvSpPr>
          <p:cNvPr id="110" name="Google Shape;110;p22"/>
          <p:cNvSpPr txBox="1"/>
          <p:nvPr/>
        </p:nvSpPr>
        <p:spPr>
          <a:xfrm>
            <a:off x="424225" y="1131700"/>
            <a:ext cx="8187600" cy="37856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Post Creation: </a:t>
            </a:r>
            <a:endParaRPr b="1" dirty="0"/>
          </a:p>
          <a:p>
            <a:pPr marL="457200" lvl="0" indent="-317500" algn="l" rtl="0">
              <a:spcBef>
                <a:spcPts val="0"/>
              </a:spcBef>
              <a:spcAft>
                <a:spcPts val="0"/>
              </a:spcAft>
              <a:buSzPts val="1400"/>
              <a:buChar char="●"/>
            </a:pPr>
            <a:r>
              <a:rPr lang="en-GB" b="1" dirty="0"/>
              <a:t>Select Content Categories:</a:t>
            </a:r>
            <a:r>
              <a:rPr lang="en-GB" dirty="0"/>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0F1FAB45-C882-A05C-B296-DFE3A7884695}"/>
              </a:ext>
            </a:extLst>
          </p:cNvPr>
          <p:cNvSpPr txBox="1"/>
          <p:nvPr/>
        </p:nvSpPr>
        <p:spPr>
          <a:xfrm>
            <a:off x="806450" y="3550135"/>
            <a:ext cx="8801100" cy="923330"/>
          </a:xfrm>
          <a:prstGeom prst="rect">
            <a:avLst/>
          </a:prstGeom>
          <a:noFill/>
        </p:spPr>
        <p:txBody>
          <a:bodyPr wrap="square" rtlCol="0">
            <a:spAutoFit/>
          </a:bodyPr>
          <a:lstStyle/>
          <a:p>
            <a:r>
              <a:rPr lang="en-US" dirty="0"/>
              <a:t>Format 1 : Video </a:t>
            </a:r>
          </a:p>
          <a:p>
            <a:r>
              <a:rPr lang="en-US" dirty="0"/>
              <a:t>Format 2 : Reel</a:t>
            </a:r>
          </a:p>
          <a:p>
            <a:r>
              <a:rPr lang="en-US" dirty="0"/>
              <a:t>Format 3 : Meme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9FB5B5-13F7-DC21-DA80-0F7AEDDCF8BA}"/>
              </a:ext>
            </a:extLst>
          </p:cNvPr>
          <p:cNvSpPr txBox="1"/>
          <p:nvPr/>
        </p:nvSpPr>
        <p:spPr>
          <a:xfrm>
            <a:off x="133350" y="222250"/>
            <a:ext cx="8909050" cy="2308324"/>
          </a:xfrm>
          <a:prstGeom prst="rect">
            <a:avLst/>
          </a:prstGeom>
          <a:noFill/>
        </p:spPr>
        <p:txBody>
          <a:bodyPr wrap="square" rtlCol="0">
            <a:spAutoFit/>
          </a:bodyPr>
          <a:lstStyle/>
          <a:p>
            <a:r>
              <a:rPr lang="en-US" dirty="0"/>
              <a:t>Format 1 : Video </a:t>
            </a:r>
          </a:p>
          <a:p>
            <a:r>
              <a:rPr lang="en-US" dirty="0"/>
              <a:t> </a:t>
            </a:r>
          </a:p>
          <a:p>
            <a:r>
              <a:rPr lang="en-US" dirty="0"/>
              <a:t>Aim : Boost Seo and bring aware ness about the variety of products available </a:t>
            </a:r>
          </a:p>
          <a:p>
            <a:r>
              <a:rPr lang="en-US" dirty="0"/>
              <a:t>            in Cadbury . </a:t>
            </a:r>
          </a:p>
          <a:p>
            <a:r>
              <a:rPr lang="en-US" dirty="0"/>
              <a:t>Date : 14</a:t>
            </a:r>
            <a:r>
              <a:rPr lang="en-US" baseline="30000" dirty="0"/>
              <a:t>th</a:t>
            </a:r>
            <a:r>
              <a:rPr lang="en-US" dirty="0"/>
              <a:t> August 2023 </a:t>
            </a:r>
          </a:p>
          <a:p>
            <a:r>
              <a:rPr lang="en-US" dirty="0"/>
              <a:t>Idea : Cadbury has  a  variety of products </a:t>
            </a:r>
          </a:p>
          <a:p>
            <a:r>
              <a:rPr lang="en-US" dirty="0"/>
              <a:t>Topic : To bring awareness of the different products available in Cadbury. </a:t>
            </a:r>
          </a:p>
          <a:p>
            <a:endParaRPr lang="en-US" dirty="0"/>
          </a:p>
        </p:txBody>
      </p:sp>
      <p:cxnSp>
        <p:nvCxnSpPr>
          <p:cNvPr id="4" name="Straight Connector 3">
            <a:extLst>
              <a:ext uri="{FF2B5EF4-FFF2-40B4-BE49-F238E27FC236}">
                <a16:creationId xmlns:a16="http://schemas.microsoft.com/office/drawing/2014/main" id="{59FBCF6D-99A7-B2E0-37F5-EFADD02CAF4B}"/>
              </a:ext>
            </a:extLst>
          </p:cNvPr>
          <p:cNvCxnSpPr/>
          <p:nvPr/>
        </p:nvCxnSpPr>
        <p:spPr>
          <a:xfrm>
            <a:off x="215900" y="590550"/>
            <a:ext cx="17907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F6C71F0-0599-8BCC-E538-74EC0EE3EA44}"/>
              </a:ext>
            </a:extLst>
          </p:cNvPr>
          <p:cNvSpPr txBox="1"/>
          <p:nvPr/>
        </p:nvSpPr>
        <p:spPr>
          <a:xfrm>
            <a:off x="3508375" y="3283635"/>
            <a:ext cx="4572000" cy="646331"/>
          </a:xfrm>
          <a:prstGeom prst="rect">
            <a:avLst/>
          </a:prstGeom>
          <a:noFill/>
        </p:spPr>
        <p:txBody>
          <a:bodyPr wrap="square">
            <a:spAutoFit/>
          </a:bodyPr>
          <a:lstStyle/>
          <a:p>
            <a:r>
              <a:rPr lang="en-US" dirty="0"/>
              <a:t>https://www.instagram.com/reel/CvL3l42gs1N/?igshid=M2MyMzgzODVlNw==</a:t>
            </a:r>
          </a:p>
        </p:txBody>
      </p:sp>
      <p:pic>
        <p:nvPicPr>
          <p:cNvPr id="5" name="VID-20230726-WA0017 (2)">
            <a:hlinkClick r:id="" action="ppaction://media"/>
            <a:extLst>
              <a:ext uri="{FF2B5EF4-FFF2-40B4-BE49-F238E27FC236}">
                <a16:creationId xmlns:a16="http://schemas.microsoft.com/office/drawing/2014/main" id="{697B29AE-7E21-A33B-8501-CD710D1807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0525" y="2305050"/>
            <a:ext cx="2860675" cy="2705099"/>
          </a:xfrm>
          <a:prstGeom prst="rect">
            <a:avLst/>
          </a:prstGeom>
        </p:spPr>
      </p:pic>
    </p:spTree>
    <p:extLst>
      <p:ext uri="{BB962C8B-B14F-4D97-AF65-F5344CB8AC3E}">
        <p14:creationId xmlns:p14="http://schemas.microsoft.com/office/powerpoint/2010/main" val="38601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dbury Chocolates- Less Known Stories -">
            <a:extLst>
              <a:ext uri="{FF2B5EF4-FFF2-40B4-BE49-F238E27FC236}">
                <a16:creationId xmlns:a16="http://schemas.microsoft.com/office/drawing/2014/main" id="{5757EF96-4D17-F326-CF02-C2152674C869}"/>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363791" y="1383040"/>
            <a:ext cx="3937117" cy="2112870"/>
          </a:xfrm>
          <a:prstGeom prst="rect">
            <a:avLst/>
          </a:prstGeom>
          <a:noFill/>
        </p:spPr>
      </p:pic>
    </p:spTree>
    <p:extLst>
      <p:ext uri="{BB962C8B-B14F-4D97-AF65-F5344CB8AC3E}">
        <p14:creationId xmlns:p14="http://schemas.microsoft.com/office/powerpoint/2010/main" val="520743622"/>
      </p:ext>
    </p:extLst>
  </p:cSld>
  <p:clrMapOvr>
    <a:masterClrMapping/>
  </p:clrMapOvr>
  <mc:AlternateContent xmlns:mc="http://schemas.openxmlformats.org/markup-compatibility/2006" xmlns:p14="http://schemas.microsoft.com/office/powerpoint/2010/main">
    <mc:Choice Requires="p14">
      <p:transition spd="slow" p14:dur="2000" advTm="4835"/>
    </mc:Choice>
    <mc:Fallback xmlns="">
      <p:transition spd="slow" advTm="483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B5F1F1-5BFB-1085-2B2F-CC1E88C84C57}"/>
              </a:ext>
            </a:extLst>
          </p:cNvPr>
          <p:cNvSpPr txBox="1"/>
          <p:nvPr/>
        </p:nvSpPr>
        <p:spPr>
          <a:xfrm>
            <a:off x="146050" y="273050"/>
            <a:ext cx="8674100" cy="369332"/>
          </a:xfrm>
          <a:prstGeom prst="rect">
            <a:avLst/>
          </a:prstGeom>
          <a:noFill/>
        </p:spPr>
        <p:txBody>
          <a:bodyPr wrap="square" rtlCol="0">
            <a:spAutoFit/>
          </a:bodyPr>
          <a:lstStyle/>
          <a:p>
            <a:r>
              <a:rPr lang="en-US" dirty="0"/>
              <a:t> </a:t>
            </a:r>
          </a:p>
        </p:txBody>
      </p:sp>
      <p:sp>
        <p:nvSpPr>
          <p:cNvPr id="3" name="TextBox 2">
            <a:extLst>
              <a:ext uri="{FF2B5EF4-FFF2-40B4-BE49-F238E27FC236}">
                <a16:creationId xmlns:a16="http://schemas.microsoft.com/office/drawing/2014/main" id="{1A63D992-5143-37DB-0151-C3062BBB68B2}"/>
              </a:ext>
            </a:extLst>
          </p:cNvPr>
          <p:cNvSpPr txBox="1"/>
          <p:nvPr/>
        </p:nvSpPr>
        <p:spPr>
          <a:xfrm>
            <a:off x="190500" y="177800"/>
            <a:ext cx="8763000" cy="2031325"/>
          </a:xfrm>
          <a:prstGeom prst="rect">
            <a:avLst/>
          </a:prstGeom>
          <a:noFill/>
        </p:spPr>
        <p:txBody>
          <a:bodyPr wrap="square" rtlCol="0">
            <a:spAutoFit/>
          </a:bodyPr>
          <a:lstStyle/>
          <a:p>
            <a:r>
              <a:rPr lang="en-US" dirty="0"/>
              <a:t>Format 2 :  Ad  </a:t>
            </a:r>
          </a:p>
          <a:p>
            <a:endParaRPr lang="en-US" dirty="0"/>
          </a:p>
          <a:p>
            <a:r>
              <a:rPr lang="en-US" dirty="0"/>
              <a:t>Aim :  Promotion of Cadbury </a:t>
            </a:r>
          </a:p>
          <a:p>
            <a:r>
              <a:rPr lang="en-US" dirty="0"/>
              <a:t>Date :  19</a:t>
            </a:r>
            <a:r>
              <a:rPr lang="en-US" baseline="30000" dirty="0"/>
              <a:t>th</a:t>
            </a:r>
            <a:r>
              <a:rPr lang="en-US" dirty="0"/>
              <a:t>  August 2023</a:t>
            </a:r>
          </a:p>
          <a:p>
            <a:r>
              <a:rPr lang="en-US" dirty="0"/>
              <a:t>Idea :  To spread the goodness of Cadbury . </a:t>
            </a:r>
          </a:p>
          <a:p>
            <a:r>
              <a:rPr lang="en-US" dirty="0"/>
              <a:t>Topic : Quality . </a:t>
            </a:r>
          </a:p>
          <a:p>
            <a:endParaRPr lang="en-US" dirty="0"/>
          </a:p>
        </p:txBody>
      </p:sp>
      <p:cxnSp>
        <p:nvCxnSpPr>
          <p:cNvPr id="5" name="Straight Connector 4">
            <a:extLst>
              <a:ext uri="{FF2B5EF4-FFF2-40B4-BE49-F238E27FC236}">
                <a16:creationId xmlns:a16="http://schemas.microsoft.com/office/drawing/2014/main" id="{B6E6EB3E-A5BA-4DFE-F816-052C85F53D34}"/>
              </a:ext>
            </a:extLst>
          </p:cNvPr>
          <p:cNvCxnSpPr/>
          <p:nvPr/>
        </p:nvCxnSpPr>
        <p:spPr>
          <a:xfrm>
            <a:off x="323850" y="495300"/>
            <a:ext cx="17208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601BDA5-5FBA-56FC-A09E-68CA73F4DE21}"/>
              </a:ext>
            </a:extLst>
          </p:cNvPr>
          <p:cNvSpPr txBox="1"/>
          <p:nvPr/>
        </p:nvSpPr>
        <p:spPr>
          <a:xfrm>
            <a:off x="3962400" y="2934376"/>
            <a:ext cx="4572000" cy="646331"/>
          </a:xfrm>
          <a:prstGeom prst="rect">
            <a:avLst/>
          </a:prstGeom>
          <a:noFill/>
        </p:spPr>
        <p:txBody>
          <a:bodyPr wrap="square">
            <a:spAutoFit/>
          </a:bodyPr>
          <a:lstStyle/>
          <a:p>
            <a:r>
              <a:rPr lang="en-US" dirty="0"/>
              <a:t>https://www.instagram.com/p/CvKlhIfybcY/?igshid=M2MyMzgzODVlNw==</a:t>
            </a:r>
          </a:p>
        </p:txBody>
      </p:sp>
      <p:pic>
        <p:nvPicPr>
          <p:cNvPr id="4" name="Picture 3">
            <a:extLst>
              <a:ext uri="{FF2B5EF4-FFF2-40B4-BE49-F238E27FC236}">
                <a16:creationId xmlns:a16="http://schemas.microsoft.com/office/drawing/2014/main" id="{70EDA69D-C620-4E9D-6AD5-B871A0CE1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6062" y="1876212"/>
            <a:ext cx="3597275" cy="3089487"/>
          </a:xfrm>
          <a:prstGeom prst="rect">
            <a:avLst/>
          </a:prstGeom>
        </p:spPr>
      </p:pic>
    </p:spTree>
    <p:extLst>
      <p:ext uri="{BB962C8B-B14F-4D97-AF65-F5344CB8AC3E}">
        <p14:creationId xmlns:p14="http://schemas.microsoft.com/office/powerpoint/2010/main" val="339633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F63137-1BFD-3D5F-03B6-3AF169AEA676}"/>
              </a:ext>
            </a:extLst>
          </p:cNvPr>
          <p:cNvSpPr txBox="1"/>
          <p:nvPr/>
        </p:nvSpPr>
        <p:spPr>
          <a:xfrm>
            <a:off x="186744" y="244698"/>
            <a:ext cx="8661042" cy="1754326"/>
          </a:xfrm>
          <a:prstGeom prst="rect">
            <a:avLst/>
          </a:prstGeom>
          <a:noFill/>
        </p:spPr>
        <p:txBody>
          <a:bodyPr wrap="square" rtlCol="0">
            <a:spAutoFit/>
          </a:bodyPr>
          <a:lstStyle/>
          <a:p>
            <a:r>
              <a:rPr lang="en-US" dirty="0"/>
              <a:t>Format 3 : Meme </a:t>
            </a:r>
          </a:p>
          <a:p>
            <a:endParaRPr lang="en-US" dirty="0"/>
          </a:p>
          <a:p>
            <a:r>
              <a:rPr lang="en-US" dirty="0"/>
              <a:t> Aim : To overcome competitors </a:t>
            </a:r>
          </a:p>
          <a:p>
            <a:r>
              <a:rPr lang="en-US" dirty="0"/>
              <a:t>Date : 21</a:t>
            </a:r>
            <a:r>
              <a:rPr lang="en-US" baseline="30000" dirty="0"/>
              <a:t>st</a:t>
            </a:r>
            <a:r>
              <a:rPr lang="en-US" dirty="0"/>
              <a:t>  August 2023</a:t>
            </a:r>
          </a:p>
          <a:p>
            <a:r>
              <a:rPr lang="en-US" dirty="0"/>
              <a:t>Idea : To compare Cadbury with its competitors . </a:t>
            </a:r>
          </a:p>
          <a:p>
            <a:r>
              <a:rPr lang="en-US" dirty="0"/>
              <a:t>Topic : Cadbury is more than just a chocolate .</a:t>
            </a:r>
          </a:p>
        </p:txBody>
      </p:sp>
      <p:cxnSp>
        <p:nvCxnSpPr>
          <p:cNvPr id="5" name="Straight Connector 4">
            <a:extLst>
              <a:ext uri="{FF2B5EF4-FFF2-40B4-BE49-F238E27FC236}">
                <a16:creationId xmlns:a16="http://schemas.microsoft.com/office/drawing/2014/main" id="{7A3BD6D8-A218-4488-D338-5F1936CA0D9F}"/>
              </a:ext>
            </a:extLst>
          </p:cNvPr>
          <p:cNvCxnSpPr>
            <a:cxnSpLocks/>
          </p:cNvCxnSpPr>
          <p:nvPr/>
        </p:nvCxnSpPr>
        <p:spPr>
          <a:xfrm>
            <a:off x="238259" y="587183"/>
            <a:ext cx="1983347"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8966384-94FD-EEDD-0BEE-F61A1E4D7E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3752" y="1991772"/>
            <a:ext cx="3371215" cy="2907030"/>
          </a:xfrm>
          <a:prstGeom prst="rect">
            <a:avLst/>
          </a:prstGeom>
        </p:spPr>
      </p:pic>
      <p:pic>
        <p:nvPicPr>
          <p:cNvPr id="4" name="Picture 3">
            <a:extLst>
              <a:ext uri="{FF2B5EF4-FFF2-40B4-BE49-F238E27FC236}">
                <a16:creationId xmlns:a16="http://schemas.microsoft.com/office/drawing/2014/main" id="{29BE8FB0-7440-31E4-052E-A9D8F2E65F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7265" y="1991772"/>
            <a:ext cx="3371215" cy="2822575"/>
          </a:xfrm>
          <a:prstGeom prst="rect">
            <a:avLst/>
          </a:prstGeom>
        </p:spPr>
      </p:pic>
    </p:spTree>
    <p:extLst>
      <p:ext uri="{BB962C8B-B14F-4D97-AF65-F5344CB8AC3E}">
        <p14:creationId xmlns:p14="http://schemas.microsoft.com/office/powerpoint/2010/main" val="2868051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305738" y="1363016"/>
            <a:ext cx="8948700" cy="301618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600" dirty="0"/>
          </a:p>
          <a:p>
            <a:pPr marL="457200" lvl="0" indent="0" algn="l" rtl="0">
              <a:lnSpc>
                <a:spcPct val="115000"/>
              </a:lnSpc>
              <a:spcBef>
                <a:spcPts val="0"/>
              </a:spcBef>
              <a:spcAft>
                <a:spcPts val="0"/>
              </a:spcAft>
              <a:buNone/>
            </a:pPr>
            <a:r>
              <a:rPr lang="en-GB" sz="1600" dirty="0"/>
              <a:t>Utilize the Stories feature on Instagram for three consecutive days. Share behind-the-scenes glimpses, polls, quizzes, or sneak peeks etc to encourage audience participation. Once uploaded use the story highlight feature on Instagram and save the 3 story with an appropriate name for each.</a:t>
            </a:r>
            <a:br>
              <a:rPr lang="en-GB" sz="1600" dirty="0"/>
            </a:br>
            <a:br>
              <a:rPr lang="en-GB" sz="1600" dirty="0"/>
            </a:br>
            <a:r>
              <a:rPr lang="en-GB" sz="1600" b="1" dirty="0"/>
              <a:t>Note:</a:t>
            </a:r>
            <a:br>
              <a:rPr lang="en-GB" sz="1600" dirty="0"/>
            </a:br>
            <a:r>
              <a:rPr lang="en-GB" sz="1600" dirty="0"/>
              <a:t>Once done monitor the performance of the posts and Stories using the insight tool and  </a:t>
            </a:r>
            <a:r>
              <a:rPr lang="en-GB" sz="1600" dirty="0" err="1"/>
              <a:t>analyze</a:t>
            </a:r>
            <a:r>
              <a:rPr lang="en-GB" sz="1600" dirty="0"/>
              <a:t>   the engagement metrics (likes, comments, shares, impressions, etc.). Based on the analysis, mention the strategies and areas for improvement.</a:t>
            </a:r>
            <a:r>
              <a:rPr lang="en-GB" sz="1600" dirty="0">
                <a:solidFill>
                  <a:srgbClr val="0E101A"/>
                </a:solidFill>
              </a:rPr>
              <a:t> </a:t>
            </a:r>
            <a:endParaRPr sz="1600" dirty="0">
              <a:solidFill>
                <a:srgbClr val="0E101A"/>
              </a:solidFill>
            </a:endParaRPr>
          </a:p>
        </p:txBody>
      </p:sp>
      <p:sp>
        <p:nvSpPr>
          <p:cNvPr id="116" name="Google Shape;116;p23"/>
          <p:cNvSpPr txBox="1"/>
          <p:nvPr/>
        </p:nvSpPr>
        <p:spPr>
          <a:xfrm>
            <a:off x="161642" y="9766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t>Instagram Story</a:t>
            </a:r>
            <a:endParaRPr sz="2900" b="1" dirty="0"/>
          </a:p>
          <a:p>
            <a:pPr marL="0" lvl="0" indent="0" algn="l" rtl="0">
              <a:spcBef>
                <a:spcPts val="0"/>
              </a:spcBef>
              <a:spcAft>
                <a:spcPts val="0"/>
              </a:spcAft>
              <a:buNone/>
            </a:pPr>
            <a:endParaRPr sz="2700" dirty="0"/>
          </a:p>
        </p:txBody>
      </p:sp>
      <p:sp>
        <p:nvSpPr>
          <p:cNvPr id="117" name="Google Shape;117;p23"/>
          <p:cNvSpPr txBox="1"/>
          <p:nvPr/>
        </p:nvSpPr>
        <p:spPr>
          <a:xfrm>
            <a:off x="46120" y="154917"/>
            <a:ext cx="9284623"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chemeClr val="accent1">
                    <a:lumMod val="60000"/>
                    <a:lumOff val="40000"/>
                  </a:schemeClr>
                </a:solidFill>
              </a:rPr>
              <a:t>Part 4: Content Creation and Curation (Post creations, Designs/Video Editing, Ad Campaigns over Social Media and Email Ideation and Creation) </a:t>
            </a:r>
            <a:endParaRPr dirty="0">
              <a:solidFill>
                <a:schemeClr val="accent1">
                  <a:lumMod val="60000"/>
                  <a:lumOff val="40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9CEAD2-1877-15DF-D696-6514C7F7115A}"/>
              </a:ext>
            </a:extLst>
          </p:cNvPr>
          <p:cNvSpPr txBox="1"/>
          <p:nvPr/>
        </p:nvSpPr>
        <p:spPr>
          <a:xfrm>
            <a:off x="186743" y="199623"/>
            <a:ext cx="8345510" cy="369332"/>
          </a:xfrm>
          <a:prstGeom prst="rect">
            <a:avLst/>
          </a:prstGeom>
          <a:noFill/>
        </p:spPr>
        <p:txBody>
          <a:bodyPr wrap="square" rtlCol="0">
            <a:spAutoFit/>
          </a:bodyPr>
          <a:lstStyle/>
          <a:p>
            <a:r>
              <a:rPr lang="en-US"/>
              <a:t> </a:t>
            </a:r>
            <a:endParaRPr lang="en-US" dirty="0"/>
          </a:p>
        </p:txBody>
      </p:sp>
      <p:sp>
        <p:nvSpPr>
          <p:cNvPr id="2" name="TextBox 1">
            <a:extLst>
              <a:ext uri="{FF2B5EF4-FFF2-40B4-BE49-F238E27FC236}">
                <a16:creationId xmlns:a16="http://schemas.microsoft.com/office/drawing/2014/main" id="{1ABAADD2-051C-4B82-AD69-10B27C5141C3}"/>
              </a:ext>
            </a:extLst>
          </p:cNvPr>
          <p:cNvSpPr txBox="1"/>
          <p:nvPr/>
        </p:nvSpPr>
        <p:spPr>
          <a:xfrm>
            <a:off x="93371" y="270456"/>
            <a:ext cx="8957257" cy="369332"/>
          </a:xfrm>
          <a:prstGeom prst="rect">
            <a:avLst/>
          </a:prstGeom>
          <a:noFill/>
        </p:spPr>
        <p:txBody>
          <a:bodyPr wrap="square" rtlCol="0">
            <a:spAutoFit/>
          </a:bodyPr>
          <a:lstStyle/>
          <a:p>
            <a:r>
              <a:rPr lang="en-US"/>
              <a:t> </a:t>
            </a:r>
            <a:endParaRPr lang="en-US" dirty="0"/>
          </a:p>
        </p:txBody>
      </p:sp>
      <p:sp>
        <p:nvSpPr>
          <p:cNvPr id="12" name="TextBox 11">
            <a:extLst>
              <a:ext uri="{FF2B5EF4-FFF2-40B4-BE49-F238E27FC236}">
                <a16:creationId xmlns:a16="http://schemas.microsoft.com/office/drawing/2014/main" id="{B601098B-C6E2-4EC1-BB7F-3DDF4B10665B}"/>
              </a:ext>
            </a:extLst>
          </p:cNvPr>
          <p:cNvSpPr txBox="1"/>
          <p:nvPr/>
        </p:nvSpPr>
        <p:spPr>
          <a:xfrm>
            <a:off x="133455" y="3421427"/>
            <a:ext cx="8772922"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Strategies :                          &gt; Areas of improvement  :                    </a:t>
            </a:r>
          </a:p>
          <a:p>
            <a:pPr marL="342900" indent="-342900">
              <a:buAutoNum type="arabicParenR"/>
            </a:pPr>
            <a:r>
              <a:rPr lang="en-US" dirty="0"/>
              <a:t>Set goals                             1) Increase the quality of video </a:t>
            </a:r>
          </a:p>
          <a:p>
            <a:pPr marL="342900" indent="-342900">
              <a:buAutoNum type="arabicParenR"/>
            </a:pPr>
            <a:r>
              <a:rPr lang="en-US" dirty="0"/>
              <a:t>Target audience                2) Maintain brand </a:t>
            </a:r>
          </a:p>
          <a:p>
            <a:pPr marL="342900" indent="-342900">
              <a:buAutoNum type="arabicParenR"/>
            </a:pPr>
            <a:r>
              <a:rPr lang="en-US" dirty="0"/>
              <a:t>Brand awareness               3) Attractive captions </a:t>
            </a:r>
          </a:p>
          <a:p>
            <a:pPr marL="342900" indent="-342900">
              <a:buAutoNum type="arabicParenR"/>
            </a:pPr>
            <a:r>
              <a:rPr lang="en-US" dirty="0"/>
              <a:t>Variety of product             4) More engagement </a:t>
            </a:r>
          </a:p>
          <a:p>
            <a:pPr marL="342900" indent="-342900">
              <a:buAutoNum type="arabicParenR"/>
            </a:pPr>
            <a:r>
              <a:rPr lang="en-US" dirty="0"/>
              <a:t>Enhance quality                 5) regular analysis .</a:t>
            </a:r>
          </a:p>
        </p:txBody>
      </p:sp>
      <p:cxnSp>
        <p:nvCxnSpPr>
          <p:cNvPr id="14" name="Straight Connector 13">
            <a:extLst>
              <a:ext uri="{FF2B5EF4-FFF2-40B4-BE49-F238E27FC236}">
                <a16:creationId xmlns:a16="http://schemas.microsoft.com/office/drawing/2014/main" id="{6BEB4F7B-CA20-98B3-AA67-78447E2BFECA}"/>
              </a:ext>
            </a:extLst>
          </p:cNvPr>
          <p:cNvCxnSpPr/>
          <p:nvPr/>
        </p:nvCxnSpPr>
        <p:spPr>
          <a:xfrm>
            <a:off x="547634" y="3752427"/>
            <a:ext cx="1056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CFF47E-A64F-A58D-3EAD-754C9CD1D5C2}"/>
              </a:ext>
            </a:extLst>
          </p:cNvPr>
          <p:cNvCxnSpPr/>
          <p:nvPr/>
        </p:nvCxnSpPr>
        <p:spPr>
          <a:xfrm flipV="1">
            <a:off x="3603965" y="3752427"/>
            <a:ext cx="2424854" cy="47413"/>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97B90A6-1B53-94EB-E079-9B4D2BD3A3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598" y="52397"/>
            <a:ext cx="3021330" cy="3422015"/>
          </a:xfrm>
          <a:prstGeom prst="rect">
            <a:avLst/>
          </a:prstGeom>
        </p:spPr>
      </p:pic>
      <p:pic>
        <p:nvPicPr>
          <p:cNvPr id="6" name="Picture 5">
            <a:extLst>
              <a:ext uri="{FF2B5EF4-FFF2-40B4-BE49-F238E27FC236}">
                <a16:creationId xmlns:a16="http://schemas.microsoft.com/office/drawing/2014/main" id="{A2C78E18-EDFF-9929-3214-24A367065A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82537" y="78595"/>
            <a:ext cx="2696210" cy="3422015"/>
          </a:xfrm>
          <a:prstGeom prst="rect">
            <a:avLst/>
          </a:prstGeom>
        </p:spPr>
      </p:pic>
      <p:pic>
        <p:nvPicPr>
          <p:cNvPr id="8" name="Picture 7">
            <a:extLst>
              <a:ext uri="{FF2B5EF4-FFF2-40B4-BE49-F238E27FC236}">
                <a16:creationId xmlns:a16="http://schemas.microsoft.com/office/drawing/2014/main" id="{143A4A0F-F8BE-994E-A15C-78E9B2E42C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08954" y="57983"/>
            <a:ext cx="3021330" cy="3369310"/>
          </a:xfrm>
          <a:prstGeom prst="rect">
            <a:avLst/>
          </a:prstGeom>
        </p:spPr>
      </p:pic>
    </p:spTree>
    <p:extLst>
      <p:ext uri="{BB962C8B-B14F-4D97-AF65-F5344CB8AC3E}">
        <p14:creationId xmlns:p14="http://schemas.microsoft.com/office/powerpoint/2010/main" val="721357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50470" y="34985"/>
            <a:ext cx="87813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000" b="1" dirty="0">
                <a:solidFill>
                  <a:schemeClr val="accent1">
                    <a:lumMod val="60000"/>
                    <a:lumOff val="40000"/>
                  </a:schemeClr>
                </a:solidFill>
              </a:rPr>
              <a:t>Part 4: Content Creation and Curation (Post creations, Designs/Video Editing, Ad Campaigns over Social Media and Email Ideation and Creation) </a:t>
            </a:r>
            <a:endParaRPr sz="2000" dirty="0">
              <a:solidFill>
                <a:schemeClr val="accent1">
                  <a:lumMod val="60000"/>
                  <a:lumOff val="40000"/>
                </a:schemeClr>
              </a:solidFill>
            </a:endParaRPr>
          </a:p>
        </p:txBody>
      </p:sp>
      <p:sp>
        <p:nvSpPr>
          <p:cNvPr id="123" name="Google Shape;123;p24"/>
          <p:cNvSpPr txBox="1"/>
          <p:nvPr/>
        </p:nvSpPr>
        <p:spPr>
          <a:xfrm>
            <a:off x="478200" y="2409341"/>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457200" lvl="0" indent="-317500" algn="l" rtl="0">
              <a:spcBef>
                <a:spcPts val="0"/>
              </a:spcBef>
              <a:spcAft>
                <a:spcPts val="0"/>
              </a:spcAft>
              <a:buSzPts val="1400"/>
              <a:buChar char="●"/>
            </a:pPr>
            <a:r>
              <a:rPr lang="en-GB" dirty="0"/>
              <a:t>Design Tools Familiarization (use Canva for creating visually appealing graphics)</a:t>
            </a:r>
            <a:endParaRPr dirty="0"/>
          </a:p>
          <a:p>
            <a:pPr marL="457200" lvl="0" indent="-317500" algn="l" rtl="0">
              <a:spcBef>
                <a:spcPts val="0"/>
              </a:spcBef>
              <a:spcAft>
                <a:spcPts val="0"/>
              </a:spcAft>
              <a:buSzPts val="1400"/>
              <a:buChar char="●"/>
            </a:pPr>
            <a:r>
              <a:rPr lang="en-GB" b="1" dirty="0"/>
              <a:t>Video Creation:</a:t>
            </a:r>
            <a:r>
              <a:rPr lang="en-GB" dirty="0"/>
              <a:t> Utilize VN or any video editor of your choice to create videos related to the chosen topic.</a:t>
            </a:r>
            <a:endParaRPr dirty="0"/>
          </a:p>
        </p:txBody>
      </p:sp>
      <p:sp>
        <p:nvSpPr>
          <p:cNvPr id="124" name="Google Shape;124;p24"/>
          <p:cNvSpPr txBox="1"/>
          <p:nvPr/>
        </p:nvSpPr>
        <p:spPr>
          <a:xfrm>
            <a:off x="174523" y="1295741"/>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t>Designs/Video Editing</a:t>
            </a:r>
            <a:endParaRPr sz="2900" b="1" dirty="0"/>
          </a:p>
          <a:p>
            <a:pPr marL="0" lvl="0" indent="0" algn="l" rtl="0">
              <a:spcBef>
                <a:spcPts val="0"/>
              </a:spcBef>
              <a:spcAft>
                <a:spcPts val="0"/>
              </a:spcAft>
              <a:buNone/>
            </a:pPr>
            <a:endParaRPr sz="27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20230724-WA0030">
            <a:hlinkClick r:id="" action="ppaction://media"/>
            <a:extLst>
              <a:ext uri="{FF2B5EF4-FFF2-40B4-BE49-F238E27FC236}">
                <a16:creationId xmlns:a16="http://schemas.microsoft.com/office/drawing/2014/main" id="{D52825DC-31FA-135E-6F05-B96E7FF6CFB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8425" y="98425"/>
            <a:ext cx="4064000" cy="2473325"/>
          </a:xfrm>
          <a:prstGeom prst="rect">
            <a:avLst/>
          </a:prstGeom>
        </p:spPr>
      </p:pic>
      <p:pic>
        <p:nvPicPr>
          <p:cNvPr id="4" name="VID-20230724-WA0026">
            <a:hlinkClick r:id="" action="ppaction://media"/>
            <a:extLst>
              <a:ext uri="{FF2B5EF4-FFF2-40B4-BE49-F238E27FC236}">
                <a16:creationId xmlns:a16="http://schemas.microsoft.com/office/drawing/2014/main" id="{1A45FFCD-1D8C-129B-0714-3075C671D3E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119373" y="231819"/>
            <a:ext cx="2336800" cy="2665927"/>
          </a:xfrm>
          <a:prstGeom prst="rect">
            <a:avLst/>
          </a:prstGeom>
        </p:spPr>
      </p:pic>
      <p:pic>
        <p:nvPicPr>
          <p:cNvPr id="5" name="VID-20230724-WA0021">
            <a:hlinkClick r:id="" action="ppaction://media"/>
            <a:extLst>
              <a:ext uri="{FF2B5EF4-FFF2-40B4-BE49-F238E27FC236}">
                <a16:creationId xmlns:a16="http://schemas.microsoft.com/office/drawing/2014/main" id="{64D23F7A-1B0D-3AC5-80D8-19B606ABA7A8}"/>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191295" y="2708275"/>
            <a:ext cx="3829529" cy="2336800"/>
          </a:xfrm>
          <a:prstGeom prst="rect">
            <a:avLst/>
          </a:prstGeom>
        </p:spPr>
      </p:pic>
    </p:spTree>
    <p:extLst>
      <p:ext uri="{BB962C8B-B14F-4D97-AF65-F5344CB8AC3E}">
        <p14:creationId xmlns:p14="http://schemas.microsoft.com/office/powerpoint/2010/main" val="59832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833"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30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3234" y="0"/>
            <a:ext cx="9156469"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000" b="1" dirty="0">
                <a:solidFill>
                  <a:schemeClr val="accent1">
                    <a:lumMod val="60000"/>
                    <a:lumOff val="40000"/>
                  </a:schemeClr>
                </a:solidFill>
              </a:rPr>
              <a:t>Part 4: Content Creation and Curation (Post creations, Designs/Video Editing, Ad Campaigns over Social Media and Email Ideation and Creation) </a:t>
            </a:r>
            <a:endParaRPr sz="2000" dirty="0">
              <a:solidFill>
                <a:schemeClr val="accent1">
                  <a:lumMod val="60000"/>
                  <a:lumOff val="40000"/>
                </a:schemeClr>
              </a:solidFill>
            </a:endParaRPr>
          </a:p>
        </p:txBody>
      </p:sp>
      <p:sp>
        <p:nvSpPr>
          <p:cNvPr id="130" name="Google Shape;130;p25"/>
          <p:cNvSpPr txBox="1"/>
          <p:nvPr/>
        </p:nvSpPr>
        <p:spPr>
          <a:xfrm>
            <a:off x="883707" y="2369385"/>
            <a:ext cx="8187600" cy="2123628"/>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3 ad campaigns each covering one of the mentioned goals: brand awareness, driving website traffic, or generating leads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31" name="Google Shape;131;p25"/>
          <p:cNvSpPr txBox="1"/>
          <p:nvPr/>
        </p:nvSpPr>
        <p:spPr>
          <a:xfrm>
            <a:off x="1758728" y="1122920"/>
            <a:ext cx="7572120" cy="8435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chemeClr val="accent1">
                    <a:lumMod val="60000"/>
                    <a:lumOff val="40000"/>
                  </a:schemeClr>
                </a:solidFill>
              </a:rPr>
              <a:t>Social Media Ad Campaigns</a:t>
            </a:r>
            <a:endParaRPr sz="2100" b="1" dirty="0">
              <a:solidFill>
                <a:schemeClr val="accent1">
                  <a:lumMod val="60000"/>
                  <a:lumOff val="40000"/>
                </a:schemeClr>
              </a:solidFill>
            </a:endParaRPr>
          </a:p>
          <a:p>
            <a:pPr marL="0" lvl="0" indent="0" algn="l" rtl="0">
              <a:spcBef>
                <a:spcPts val="0"/>
              </a:spcBef>
              <a:spcAft>
                <a:spcPts val="0"/>
              </a:spcAft>
              <a:buNone/>
            </a:pPr>
            <a:endParaRPr sz="1900" dirty="0">
              <a:solidFill>
                <a:schemeClr val="accent1">
                  <a:lumMod val="60000"/>
                  <a:lumOff val="40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181350" y="323700"/>
            <a:ext cx="87813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000" b="1" dirty="0">
                <a:solidFill>
                  <a:schemeClr val="accent1">
                    <a:lumMod val="60000"/>
                    <a:lumOff val="40000"/>
                  </a:schemeClr>
                </a:solidFill>
              </a:rPr>
              <a:t>Part 4: Content Creation and Curation (Post creations, Designs/Video Editing, Ad Campaigns over Social Media and Email Ideation and Creation) </a:t>
            </a:r>
            <a:endParaRPr sz="2000" dirty="0">
              <a:solidFill>
                <a:schemeClr val="accent1">
                  <a:lumMod val="60000"/>
                  <a:lumOff val="40000"/>
                </a:schemeClr>
              </a:solidFill>
            </a:endParaRPr>
          </a:p>
        </p:txBody>
      </p:sp>
      <p:sp>
        <p:nvSpPr>
          <p:cNvPr id="137" name="Google Shape;137;p26"/>
          <p:cNvSpPr txBox="1"/>
          <p:nvPr/>
        </p:nvSpPr>
        <p:spPr>
          <a:xfrm>
            <a:off x="478200" y="2003207"/>
            <a:ext cx="8187600" cy="1693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For every campaign clearly define:</a:t>
            </a:r>
            <a:endParaRPr b="1" dirty="0"/>
          </a:p>
          <a:p>
            <a:pPr marL="457200" lvl="0" indent="-317500" algn="l" rtl="0">
              <a:spcBef>
                <a:spcPts val="0"/>
              </a:spcBef>
              <a:spcAft>
                <a:spcPts val="0"/>
              </a:spcAft>
              <a:buSzPts val="1400"/>
              <a:buChar char="●"/>
            </a:pPr>
            <a:r>
              <a:rPr lang="en-GB" b="1" dirty="0"/>
              <a:t>Advertising Goals:</a:t>
            </a:r>
            <a:r>
              <a:rPr lang="en-GB" dirty="0"/>
              <a:t> increasing brand awareness, driving website traffic, or generating leads.</a:t>
            </a:r>
            <a:endParaRPr dirty="0"/>
          </a:p>
          <a:p>
            <a:pPr marL="457200" lvl="0" indent="-317500" algn="l" rtl="0">
              <a:spcBef>
                <a:spcPts val="0"/>
              </a:spcBef>
              <a:spcAft>
                <a:spcPts val="0"/>
              </a:spcAft>
              <a:buSzPts val="1400"/>
              <a:buChar char="●"/>
            </a:pPr>
            <a:r>
              <a:rPr lang="en-GB" b="1" dirty="0"/>
              <a:t>Audience Targeting:</a:t>
            </a:r>
            <a:r>
              <a:rPr lang="en-GB" dirty="0"/>
              <a:t> Define the target audience for the ad campaigns based on demographics, interests, and </a:t>
            </a:r>
            <a:r>
              <a:rPr lang="en-GB" dirty="0" err="1"/>
              <a:t>behavior</a:t>
            </a:r>
            <a:r>
              <a:rPr lang="en-GB" dirty="0"/>
              <a:t>.</a:t>
            </a:r>
            <a:endParaRPr dirty="0"/>
          </a:p>
          <a:p>
            <a:pPr marL="457200" lvl="0" indent="-317500" algn="l" rtl="0">
              <a:spcBef>
                <a:spcPts val="0"/>
              </a:spcBef>
              <a:spcAft>
                <a:spcPts val="0"/>
              </a:spcAft>
              <a:buSzPts val="1400"/>
              <a:buChar char="●"/>
            </a:pPr>
            <a:r>
              <a:rPr lang="en-GB" b="1" dirty="0"/>
              <a:t>Ad Creation:</a:t>
            </a:r>
            <a:r>
              <a:rPr lang="en-GB" dirty="0"/>
              <a:t> Create visually appealing ad creatives, compelling ad copy and relevant call-to-action.</a:t>
            </a:r>
            <a:endParaRPr dirty="0"/>
          </a:p>
          <a:p>
            <a:pPr marL="457200" lvl="0" indent="0" algn="l" rtl="0">
              <a:spcBef>
                <a:spcPts val="0"/>
              </a:spcBef>
              <a:spcAft>
                <a:spcPts val="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B3134D-729C-4E8A-0156-1DDF32FA6127}"/>
              </a:ext>
            </a:extLst>
          </p:cNvPr>
          <p:cNvSpPr txBox="1"/>
          <p:nvPr/>
        </p:nvSpPr>
        <p:spPr>
          <a:xfrm>
            <a:off x="142240" y="3203785"/>
            <a:ext cx="8879840" cy="2031325"/>
          </a:xfrm>
          <a:prstGeom prst="rect">
            <a:avLst/>
          </a:prstGeom>
          <a:noFill/>
        </p:spPr>
        <p:txBody>
          <a:bodyPr wrap="square" rtlCol="0">
            <a:spAutoFit/>
          </a:bodyPr>
          <a:lstStyle/>
          <a:p>
            <a:r>
              <a:rPr lang="en-US" dirty="0"/>
              <a:t>AD -1 :                                                        Ad -2 : </a:t>
            </a:r>
          </a:p>
          <a:p>
            <a:r>
              <a:rPr lang="en-US" dirty="0"/>
              <a:t>Advertising goal : brand awareness      Advertising goal : lead generation </a:t>
            </a:r>
          </a:p>
          <a:p>
            <a:r>
              <a:rPr lang="en-US" dirty="0"/>
              <a:t>Target Audience : all                               Target : movie lovers </a:t>
            </a:r>
          </a:p>
          <a:p>
            <a:r>
              <a:rPr lang="en-US" dirty="0"/>
              <a:t>Ad  creation : Visually appealing           Ad creation : attractive </a:t>
            </a:r>
          </a:p>
          <a:p>
            <a:r>
              <a:rPr lang="en-US" dirty="0"/>
              <a:t>The above ad is to bring awareness       The above ad is to attract all the </a:t>
            </a:r>
          </a:p>
          <a:p>
            <a:r>
              <a:rPr lang="en-US" dirty="0"/>
              <a:t>Of the different products in Cadbury .     Customers using lead generation . </a:t>
            </a:r>
          </a:p>
          <a:p>
            <a:r>
              <a:rPr lang="en-US" dirty="0"/>
              <a:t>                                                                               </a:t>
            </a:r>
          </a:p>
        </p:txBody>
      </p:sp>
      <p:pic>
        <p:nvPicPr>
          <p:cNvPr id="2" name="Picture 1">
            <a:extLst>
              <a:ext uri="{FF2B5EF4-FFF2-40B4-BE49-F238E27FC236}">
                <a16:creationId xmlns:a16="http://schemas.microsoft.com/office/drawing/2014/main" id="{6B96B11E-4C0F-01AC-0E1B-29F7424FCB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133" y="122024"/>
            <a:ext cx="3583940" cy="2939415"/>
          </a:xfrm>
          <a:prstGeom prst="rect">
            <a:avLst/>
          </a:prstGeom>
        </p:spPr>
      </p:pic>
      <p:pic>
        <p:nvPicPr>
          <p:cNvPr id="3" name="Picture 2">
            <a:extLst>
              <a:ext uri="{FF2B5EF4-FFF2-40B4-BE49-F238E27FC236}">
                <a16:creationId xmlns:a16="http://schemas.microsoft.com/office/drawing/2014/main" id="{11230D96-9D3A-2455-AACC-8B7433A43D83}"/>
              </a:ext>
            </a:extLst>
          </p:cNvPr>
          <p:cNvPicPr>
            <a:picLocks noChangeAspect="1"/>
          </p:cNvPicPr>
          <p:nvPr/>
        </p:nvPicPr>
        <p:blipFill>
          <a:blip r:embed="rId3"/>
          <a:stretch>
            <a:fillRect/>
          </a:stretch>
        </p:blipFill>
        <p:spPr>
          <a:xfrm>
            <a:off x="3957532" y="189969"/>
            <a:ext cx="4832350" cy="2871470"/>
          </a:xfrm>
          <a:prstGeom prst="rect">
            <a:avLst/>
          </a:prstGeom>
        </p:spPr>
      </p:pic>
    </p:spTree>
    <p:extLst>
      <p:ext uri="{BB962C8B-B14F-4D97-AF65-F5344CB8AC3E}">
        <p14:creationId xmlns:p14="http://schemas.microsoft.com/office/powerpoint/2010/main" val="1445755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A481BE-0AD9-AA5F-33BF-090D80C38244}"/>
              </a:ext>
            </a:extLst>
          </p:cNvPr>
          <p:cNvSpPr txBox="1"/>
          <p:nvPr/>
        </p:nvSpPr>
        <p:spPr>
          <a:xfrm>
            <a:off x="219740" y="340242"/>
            <a:ext cx="8676167" cy="2585323"/>
          </a:xfrm>
          <a:prstGeom prst="rect">
            <a:avLst/>
          </a:prstGeom>
          <a:noFill/>
        </p:spPr>
        <p:txBody>
          <a:bodyPr wrap="square" rtlCol="0">
            <a:spAutoFit/>
          </a:bodyPr>
          <a:lstStyle/>
          <a:p>
            <a:r>
              <a:rPr lang="en-US" dirty="0"/>
              <a:t>                                                                AD – 3 : </a:t>
            </a:r>
          </a:p>
          <a:p>
            <a:r>
              <a:rPr lang="en-US" dirty="0"/>
              <a:t>                                                                Advertising  goal : website traffic </a:t>
            </a:r>
          </a:p>
          <a:p>
            <a:r>
              <a:rPr lang="en-US" dirty="0"/>
              <a:t>                                                                Target audience : all   </a:t>
            </a:r>
          </a:p>
          <a:p>
            <a:r>
              <a:rPr lang="en-US" dirty="0"/>
              <a:t>                                                                 Ad creation        : visually appealing </a:t>
            </a:r>
          </a:p>
          <a:p>
            <a:r>
              <a:rPr lang="en-US" dirty="0"/>
              <a:t>                                                                 The above ad is to drive website traffic </a:t>
            </a:r>
          </a:p>
          <a:p>
            <a:endParaRPr lang="en-US" dirty="0"/>
          </a:p>
          <a:p>
            <a:r>
              <a:rPr lang="en-US" dirty="0"/>
              <a:t>                                                                  The above three ads are all posted on in                                                               Instagram  in our Instagram page . </a:t>
            </a:r>
          </a:p>
          <a:p>
            <a:r>
              <a:rPr lang="en-US" dirty="0"/>
              <a:t>                                                                  </a:t>
            </a:r>
          </a:p>
        </p:txBody>
      </p:sp>
      <p:pic>
        <p:nvPicPr>
          <p:cNvPr id="3" name="Picture 2">
            <a:extLst>
              <a:ext uri="{FF2B5EF4-FFF2-40B4-BE49-F238E27FC236}">
                <a16:creationId xmlns:a16="http://schemas.microsoft.com/office/drawing/2014/main" id="{3C20F763-5769-170F-6379-16C6597054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311" y="279082"/>
            <a:ext cx="3719830" cy="4422775"/>
          </a:xfrm>
          <a:prstGeom prst="rect">
            <a:avLst/>
          </a:prstGeom>
        </p:spPr>
      </p:pic>
    </p:spTree>
    <p:extLst>
      <p:ext uri="{BB962C8B-B14F-4D97-AF65-F5344CB8AC3E}">
        <p14:creationId xmlns:p14="http://schemas.microsoft.com/office/powerpoint/2010/main" val="2817619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3DDDEE-2B5F-367F-F99F-81C3A8700E8C}"/>
              </a:ext>
            </a:extLst>
          </p:cNvPr>
          <p:cNvSpPr txBox="1"/>
          <p:nvPr/>
        </p:nvSpPr>
        <p:spPr>
          <a:xfrm>
            <a:off x="1541725" y="438629"/>
            <a:ext cx="7924800" cy="646331"/>
          </a:xfrm>
          <a:prstGeom prst="rect">
            <a:avLst/>
          </a:prstGeom>
          <a:noFill/>
        </p:spPr>
        <p:txBody>
          <a:bodyPr wrap="square" rtlCol="0">
            <a:spAutoFit/>
          </a:bodyPr>
          <a:lstStyle/>
          <a:p>
            <a:r>
              <a:rPr lang="en-US" sz="3600" dirty="0">
                <a:solidFill>
                  <a:schemeClr val="accent1">
                    <a:lumMod val="60000"/>
                    <a:lumOff val="40000"/>
                  </a:schemeClr>
                </a:solidFill>
                <a:latin typeface="Arial Black" panose="020B0A04020102020204" pitchFamily="34" charset="0"/>
              </a:rPr>
              <a:t>GROUP MEMBERS</a:t>
            </a:r>
          </a:p>
        </p:txBody>
      </p:sp>
      <p:sp>
        <p:nvSpPr>
          <p:cNvPr id="4" name="TextBox 3">
            <a:extLst>
              <a:ext uri="{FF2B5EF4-FFF2-40B4-BE49-F238E27FC236}">
                <a16:creationId xmlns:a16="http://schemas.microsoft.com/office/drawing/2014/main" id="{3D38A778-6061-5D1D-4BF7-B1D199733717}"/>
              </a:ext>
            </a:extLst>
          </p:cNvPr>
          <p:cNvSpPr txBox="1"/>
          <p:nvPr/>
        </p:nvSpPr>
        <p:spPr>
          <a:xfrm>
            <a:off x="1289370" y="1752559"/>
            <a:ext cx="8828236" cy="3046988"/>
          </a:xfrm>
          <a:prstGeom prst="rect">
            <a:avLst/>
          </a:prstGeom>
          <a:noFill/>
        </p:spPr>
        <p:txBody>
          <a:bodyPr wrap="square" rtlCol="0">
            <a:spAutoFit/>
          </a:bodyPr>
          <a:lstStyle/>
          <a:p>
            <a:pPr marL="342900" indent="-342900">
              <a:buFont typeface="+mj-lt"/>
              <a:buAutoNum type="arabicParenR"/>
            </a:pPr>
            <a:r>
              <a:rPr lang="en-US" sz="2400" dirty="0">
                <a:latin typeface="Arial Black" panose="020B0A04020102020204" pitchFamily="34" charset="0"/>
              </a:rPr>
              <a:t>AMANDA MURIAL KIRK ( Team leader )</a:t>
            </a:r>
          </a:p>
          <a:p>
            <a:pPr marL="342900" indent="-342900">
              <a:buFont typeface="+mj-lt"/>
              <a:buAutoNum type="arabicParenR"/>
            </a:pPr>
            <a:r>
              <a:rPr lang="en-US" sz="2400" dirty="0">
                <a:latin typeface="Arial Black" panose="020B0A04020102020204" pitchFamily="34" charset="0"/>
              </a:rPr>
              <a:t>J. BEULAH PRAISE</a:t>
            </a:r>
          </a:p>
          <a:p>
            <a:pPr marL="342900" indent="-342900">
              <a:buFont typeface="+mj-lt"/>
              <a:buAutoNum type="arabicParenR"/>
            </a:pPr>
            <a:r>
              <a:rPr lang="en-US" sz="2400" dirty="0">
                <a:latin typeface="Arial Black" panose="020B0A04020102020204" pitchFamily="34" charset="0"/>
              </a:rPr>
              <a:t>TEJASWITA TIWARI</a:t>
            </a:r>
          </a:p>
          <a:p>
            <a:pPr marL="342900" indent="-342900">
              <a:buFont typeface="+mj-lt"/>
              <a:buAutoNum type="arabicParenR"/>
            </a:pPr>
            <a:r>
              <a:rPr lang="en-US" sz="2400" dirty="0">
                <a:latin typeface="Arial Black" panose="020B0A04020102020204" pitchFamily="34" charset="0"/>
              </a:rPr>
              <a:t>KASI BHARATHI </a:t>
            </a:r>
          </a:p>
          <a:p>
            <a:pPr marL="342900" indent="-342900">
              <a:buFont typeface="+mj-lt"/>
              <a:buAutoNum type="arabicParenR"/>
            </a:pPr>
            <a:r>
              <a:rPr lang="en-US" sz="2400" dirty="0">
                <a:latin typeface="Arial Black" panose="020B0A04020102020204" pitchFamily="34" charset="0"/>
              </a:rPr>
              <a:t>LACHUBOTULA RAJESH </a:t>
            </a:r>
          </a:p>
          <a:p>
            <a:pPr marL="342900" indent="-342900">
              <a:buFont typeface="+mj-lt"/>
              <a:buAutoNum type="arabicParenR"/>
            </a:pPr>
            <a:endParaRPr lang="en-US" sz="2400" dirty="0">
              <a:latin typeface="Arial Black" panose="020B0A04020102020204" pitchFamily="34" charset="0"/>
            </a:endParaRPr>
          </a:p>
          <a:p>
            <a:pPr marL="342900" indent="-342900">
              <a:buFont typeface="+mj-lt"/>
              <a:buAutoNum type="arabicParenR"/>
            </a:pPr>
            <a:endParaRPr lang="en-US" sz="2400" dirty="0">
              <a:latin typeface="Arial Black" panose="020B0A04020102020204" pitchFamily="34" charset="0"/>
            </a:endParaRPr>
          </a:p>
          <a:p>
            <a:pPr marL="342900" indent="-342900">
              <a:buFont typeface="+mj-lt"/>
              <a:buAutoNum type="arabicParenR"/>
            </a:pPr>
            <a:endParaRPr lang="en-US" sz="2400" dirty="0">
              <a:latin typeface="Arial Black" panose="020B0A04020102020204" pitchFamily="34" charset="0"/>
            </a:endParaRPr>
          </a:p>
        </p:txBody>
      </p:sp>
    </p:spTree>
    <p:extLst>
      <p:ext uri="{BB962C8B-B14F-4D97-AF65-F5344CB8AC3E}">
        <p14:creationId xmlns:p14="http://schemas.microsoft.com/office/powerpoint/2010/main" val="651365472"/>
      </p:ext>
    </p:extLst>
  </p:cSld>
  <p:clrMapOvr>
    <a:masterClrMapping/>
  </p:clrMapOvr>
  <mc:AlternateContent xmlns:mc="http://schemas.openxmlformats.org/markup-compatibility/2006" xmlns:p14="http://schemas.microsoft.com/office/powerpoint/2010/main">
    <mc:Choice Requires="p14">
      <p:transition spd="slow" p14:dur="2000" advTm="3738"/>
    </mc:Choice>
    <mc:Fallback xmlns="">
      <p:transition spd="slow" advTm="373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0" y="118137"/>
            <a:ext cx="87813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chemeClr val="accent1">
                    <a:lumMod val="60000"/>
                    <a:lumOff val="40000"/>
                  </a:schemeClr>
                </a:solidFill>
              </a:rPr>
              <a:t>Part 4: Content Creation and Curation (Post creations, Designs/Video Editing, Ad Campaigns over Social Media and Email Ideation and Creation) </a:t>
            </a:r>
            <a:endParaRPr dirty="0">
              <a:solidFill>
                <a:schemeClr val="accent1">
                  <a:lumMod val="60000"/>
                  <a:lumOff val="40000"/>
                </a:schemeClr>
              </a:solidFill>
            </a:endParaRPr>
          </a:p>
        </p:txBody>
      </p:sp>
      <p:sp>
        <p:nvSpPr>
          <p:cNvPr id="143" name="Google Shape;143;p27"/>
          <p:cNvSpPr txBox="1"/>
          <p:nvPr/>
        </p:nvSpPr>
        <p:spPr>
          <a:xfrm>
            <a:off x="826769" y="1036242"/>
            <a:ext cx="8187600" cy="1846629"/>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for email marketing:</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2 email ad campaigns with the mentioned goals: </a:t>
            </a:r>
            <a:r>
              <a:rPr lang="en-GB" dirty="0">
                <a:solidFill>
                  <a:schemeClr val="tx1">
                    <a:lumMod val="95000"/>
                  </a:schemeClr>
                </a:solidFill>
              </a:rPr>
              <a:t>brand awareness &amp; generating leads </a:t>
            </a:r>
            <a:endParaRPr dirty="0">
              <a:solidFill>
                <a:schemeClr val="tx1">
                  <a:lumMod val="95000"/>
                </a:schemeClr>
              </a:solidFill>
            </a:endParaRPr>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44" name="Google Shape;144;p27"/>
          <p:cNvSpPr txBox="1"/>
          <p:nvPr/>
        </p:nvSpPr>
        <p:spPr>
          <a:xfrm>
            <a:off x="2051318" y="687041"/>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chemeClr val="accent1">
                    <a:lumMod val="60000"/>
                    <a:lumOff val="40000"/>
                  </a:schemeClr>
                </a:solidFill>
              </a:rPr>
              <a:t>Email Ad Campaigns</a:t>
            </a:r>
            <a:endParaRPr sz="2100" b="1" dirty="0">
              <a:solidFill>
                <a:schemeClr val="accent1">
                  <a:lumMod val="60000"/>
                  <a:lumOff val="40000"/>
                </a:schemeClr>
              </a:solidFill>
            </a:endParaRPr>
          </a:p>
          <a:p>
            <a:pPr marL="0" lvl="0" indent="0" algn="l" rtl="0">
              <a:spcBef>
                <a:spcPts val="0"/>
              </a:spcBef>
              <a:spcAft>
                <a:spcPts val="0"/>
              </a:spcAft>
              <a:buNone/>
            </a:pPr>
            <a:endParaRPr sz="1900" dirty="0">
              <a:solidFill>
                <a:schemeClr val="accent1">
                  <a:lumMod val="60000"/>
                  <a:lumOff val="40000"/>
                </a:schemeClr>
              </a:solidFill>
            </a:endParaRPr>
          </a:p>
        </p:txBody>
      </p:sp>
      <p:pic>
        <p:nvPicPr>
          <p:cNvPr id="2" name="Picture 1">
            <a:extLst>
              <a:ext uri="{FF2B5EF4-FFF2-40B4-BE49-F238E27FC236}">
                <a16:creationId xmlns:a16="http://schemas.microsoft.com/office/drawing/2014/main" id="{21DB3766-93CD-EDEB-BF16-963EE90045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2530" y="2239987"/>
            <a:ext cx="2830830" cy="2734945"/>
          </a:xfrm>
          <a:prstGeom prst="rect">
            <a:avLst/>
          </a:prstGeom>
        </p:spPr>
      </p:pic>
      <p:pic>
        <p:nvPicPr>
          <p:cNvPr id="4" name="Picture 3">
            <a:extLst>
              <a:ext uri="{FF2B5EF4-FFF2-40B4-BE49-F238E27FC236}">
                <a16:creationId xmlns:a16="http://schemas.microsoft.com/office/drawing/2014/main" id="{9CFFB505-0E47-9835-98BA-92733A8C79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89121" y="2290418"/>
            <a:ext cx="3041015" cy="27349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868551" y="184170"/>
            <a:ext cx="7610100"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400" b="1" dirty="0">
                <a:solidFill>
                  <a:schemeClr val="accent1">
                    <a:lumMod val="60000"/>
                    <a:lumOff val="40000"/>
                  </a:schemeClr>
                </a:solidFill>
              </a:rPr>
              <a:t>Email Ad Campaign 1 - Brand Awareness </a:t>
            </a:r>
            <a:endParaRPr sz="2400" b="1" dirty="0">
              <a:solidFill>
                <a:schemeClr val="accent1">
                  <a:lumMod val="60000"/>
                  <a:lumOff val="40000"/>
                </a:schemeClr>
              </a:solidFill>
            </a:endParaRPr>
          </a:p>
        </p:txBody>
      </p:sp>
      <p:sp>
        <p:nvSpPr>
          <p:cNvPr id="3" name="TextBox 2">
            <a:extLst>
              <a:ext uri="{FF2B5EF4-FFF2-40B4-BE49-F238E27FC236}">
                <a16:creationId xmlns:a16="http://schemas.microsoft.com/office/drawing/2014/main" id="{B94BBD3B-92A7-D0E4-ADD2-FAD2BB8B5CDA}"/>
              </a:ext>
            </a:extLst>
          </p:cNvPr>
          <p:cNvSpPr txBox="1"/>
          <p:nvPr/>
        </p:nvSpPr>
        <p:spPr>
          <a:xfrm>
            <a:off x="44026" y="234950"/>
            <a:ext cx="9055947" cy="1200329"/>
          </a:xfrm>
          <a:prstGeom prst="rect">
            <a:avLst/>
          </a:prstGeom>
          <a:noFill/>
        </p:spPr>
        <p:txBody>
          <a:bodyPr wrap="square" rtlCol="0">
            <a:spAutoFit/>
          </a:bodyPr>
          <a:lstStyle/>
          <a:p>
            <a:r>
              <a:rPr lang="en-US" dirty="0"/>
              <a:t> </a:t>
            </a:r>
          </a:p>
          <a:p>
            <a:endParaRPr lang="en-US" dirty="0"/>
          </a:p>
          <a:p>
            <a:r>
              <a:rPr lang="en-US" dirty="0"/>
              <a:t>               ( Insert emailer image ) </a:t>
            </a:r>
          </a:p>
          <a:p>
            <a:endParaRPr lang="en-US" dirty="0"/>
          </a:p>
        </p:txBody>
      </p:sp>
      <p:sp>
        <p:nvSpPr>
          <p:cNvPr id="6" name="TextBox 5">
            <a:extLst>
              <a:ext uri="{FF2B5EF4-FFF2-40B4-BE49-F238E27FC236}">
                <a16:creationId xmlns:a16="http://schemas.microsoft.com/office/drawing/2014/main" id="{0822354B-0006-5234-871F-916A32C97076}"/>
              </a:ext>
            </a:extLst>
          </p:cNvPr>
          <p:cNvSpPr txBox="1"/>
          <p:nvPr/>
        </p:nvSpPr>
        <p:spPr>
          <a:xfrm>
            <a:off x="4470399" y="1435279"/>
            <a:ext cx="4348481" cy="2585323"/>
          </a:xfrm>
          <a:prstGeom prst="rect">
            <a:avLst/>
          </a:prstGeom>
          <a:noFill/>
        </p:spPr>
        <p:txBody>
          <a:bodyPr wrap="square" rtlCol="0">
            <a:spAutoFit/>
          </a:bodyPr>
          <a:lstStyle/>
          <a:p>
            <a:r>
              <a:rPr lang="en-US" dirty="0"/>
              <a:t> Subject line : “ Discover Cadbury  unveiling  a world of magic and innovation !” </a:t>
            </a:r>
          </a:p>
          <a:p>
            <a:endParaRPr lang="en-US" dirty="0"/>
          </a:p>
          <a:p>
            <a:r>
              <a:rPr lang="en-US" dirty="0"/>
              <a:t>Preview  : “ step into the world of wonder with Cadbury ! Discover our captivating products and experience the magic of innovation . Explore now !” .</a:t>
            </a:r>
          </a:p>
        </p:txBody>
      </p:sp>
      <p:pic>
        <p:nvPicPr>
          <p:cNvPr id="2" name="Picture 1">
            <a:extLst>
              <a:ext uri="{FF2B5EF4-FFF2-40B4-BE49-F238E27FC236}">
                <a16:creationId xmlns:a16="http://schemas.microsoft.com/office/drawing/2014/main" id="{A7D64908-B27E-1C83-8EC0-33FC06D98B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485" y="1265237"/>
            <a:ext cx="3635375" cy="33851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1283287" y="75796"/>
            <a:ext cx="7610100" cy="17258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chemeClr val="accent1">
                    <a:lumMod val="60000"/>
                    <a:lumOff val="40000"/>
                  </a:schemeClr>
                </a:solidFill>
              </a:rPr>
              <a:t>Email Ad Campaign 2 - Lead Generation</a:t>
            </a:r>
            <a:endParaRPr sz="2100" b="1" dirty="0">
              <a:solidFill>
                <a:schemeClr val="accent1">
                  <a:lumMod val="60000"/>
                  <a:lumOff val="40000"/>
                </a:schemeClr>
              </a:solidFill>
            </a:endParaRPr>
          </a:p>
          <a:p>
            <a:pPr marL="0" lvl="0" indent="0" algn="l" rtl="0">
              <a:spcBef>
                <a:spcPts val="0"/>
              </a:spcBef>
              <a:spcAft>
                <a:spcPts val="0"/>
              </a:spcAft>
              <a:buClr>
                <a:schemeClr val="dk1"/>
              </a:buClr>
              <a:buSzPts val="1100"/>
              <a:buFont typeface="Arial"/>
              <a:buNone/>
            </a:pPr>
            <a:endParaRPr lang="en-US" sz="1900" dirty="0">
              <a:solidFill>
                <a:schemeClr val="accent1">
                  <a:lumMod val="60000"/>
                  <a:lumOff val="40000"/>
                </a:schemeClr>
              </a:solidFill>
            </a:endParaRPr>
          </a:p>
          <a:p>
            <a:pPr marL="0" lvl="0" indent="0" algn="l" rtl="0">
              <a:spcBef>
                <a:spcPts val="0"/>
              </a:spcBef>
              <a:spcAft>
                <a:spcPts val="0"/>
              </a:spcAft>
              <a:buClr>
                <a:schemeClr val="dk1"/>
              </a:buClr>
              <a:buSzPts val="1100"/>
              <a:buFont typeface="Arial"/>
              <a:buNone/>
            </a:pPr>
            <a:r>
              <a:rPr lang="en-US" sz="1900" dirty="0"/>
              <a:t>( Insert emailer image ) </a:t>
            </a:r>
          </a:p>
          <a:p>
            <a:pPr marL="0" lvl="0" indent="0" algn="l" rtl="0">
              <a:spcBef>
                <a:spcPts val="0"/>
              </a:spcBef>
              <a:spcAft>
                <a:spcPts val="0"/>
              </a:spcAft>
              <a:buClr>
                <a:schemeClr val="dk1"/>
              </a:buClr>
              <a:buSzPts val="1100"/>
              <a:buFont typeface="Arial"/>
              <a:buNone/>
            </a:pPr>
            <a:endParaRPr sz="1900" dirty="0"/>
          </a:p>
          <a:p>
            <a:pPr marL="0" lvl="0" indent="0" algn="l" rtl="0">
              <a:spcBef>
                <a:spcPts val="0"/>
              </a:spcBef>
              <a:spcAft>
                <a:spcPts val="0"/>
              </a:spcAft>
              <a:buNone/>
            </a:pPr>
            <a:endParaRPr sz="1900" dirty="0">
              <a:solidFill>
                <a:schemeClr val="accent1">
                  <a:lumMod val="60000"/>
                  <a:lumOff val="40000"/>
                </a:schemeClr>
              </a:solidFill>
            </a:endParaRPr>
          </a:p>
        </p:txBody>
      </p:sp>
      <p:sp>
        <p:nvSpPr>
          <p:cNvPr id="4" name="TextBox 3">
            <a:extLst>
              <a:ext uri="{FF2B5EF4-FFF2-40B4-BE49-F238E27FC236}">
                <a16:creationId xmlns:a16="http://schemas.microsoft.com/office/drawing/2014/main" id="{49BB15F5-B1EA-530D-B2BA-F76893CDA8C7}"/>
              </a:ext>
            </a:extLst>
          </p:cNvPr>
          <p:cNvSpPr txBox="1"/>
          <p:nvPr/>
        </p:nvSpPr>
        <p:spPr>
          <a:xfrm>
            <a:off x="4158826" y="1689946"/>
            <a:ext cx="4680373" cy="2308324"/>
          </a:xfrm>
          <a:prstGeom prst="rect">
            <a:avLst/>
          </a:prstGeom>
          <a:noFill/>
        </p:spPr>
        <p:txBody>
          <a:bodyPr wrap="square" rtlCol="0">
            <a:spAutoFit/>
          </a:bodyPr>
          <a:lstStyle/>
          <a:p>
            <a:r>
              <a:rPr lang="en-US" dirty="0"/>
              <a:t>Subject line : “ Unlock Exclusive opportunities  : claim your spot today !”</a:t>
            </a:r>
          </a:p>
          <a:p>
            <a:endParaRPr lang="en-US" dirty="0"/>
          </a:p>
          <a:p>
            <a:r>
              <a:rPr lang="en-US" dirty="0"/>
              <a:t>Preview text : “Get ahead of the curve ! Don’t  miss out  on our limited time offer . Sign up now to access exclusive benefits and stay informed  with the latest insights” .  </a:t>
            </a:r>
          </a:p>
        </p:txBody>
      </p:sp>
      <p:pic>
        <p:nvPicPr>
          <p:cNvPr id="2" name="Picture 1">
            <a:extLst>
              <a:ext uri="{FF2B5EF4-FFF2-40B4-BE49-F238E27FC236}">
                <a16:creationId xmlns:a16="http://schemas.microsoft.com/office/drawing/2014/main" id="{BD7536F1-C51D-CAA3-119F-67BEFE7ECD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876" y="1487381"/>
            <a:ext cx="3388995" cy="30086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0" y="79860"/>
            <a:ext cx="8781300" cy="188356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400" b="1">
                <a:solidFill>
                  <a:schemeClr val="accent1">
                    <a:lumMod val="60000"/>
                    <a:lumOff val="40000"/>
                  </a:schemeClr>
                </a:solidFill>
              </a:rPr>
              <a:t>Part 4: Content Creation and Curation (Post creations, Designs/Video </a:t>
            </a:r>
            <a:endParaRPr sz="2400" b="1">
              <a:solidFill>
                <a:schemeClr val="accent1">
                  <a:lumMod val="60000"/>
                  <a:lumOff val="40000"/>
                </a:schemeClr>
              </a:solidFill>
            </a:endParaRPr>
          </a:p>
          <a:p>
            <a:pPr marL="0" lvl="0" indent="0" algn="ctr" rtl="0">
              <a:lnSpc>
                <a:spcPct val="115000"/>
              </a:lnSpc>
              <a:spcBef>
                <a:spcPts val="0"/>
              </a:spcBef>
              <a:spcAft>
                <a:spcPts val="0"/>
              </a:spcAft>
              <a:buNone/>
            </a:pPr>
            <a:r>
              <a:rPr lang="en-GB" sz="2400" b="1">
                <a:solidFill>
                  <a:schemeClr val="accent1">
                    <a:lumMod val="60000"/>
                    <a:lumOff val="40000"/>
                  </a:schemeClr>
                </a:solidFill>
              </a:rPr>
              <a:t>Editing, Ad Campaigns over Social Media and Email Ideation and Creation) </a:t>
            </a:r>
            <a:endParaRPr sz="2400">
              <a:solidFill>
                <a:schemeClr val="accent1">
                  <a:lumMod val="60000"/>
                  <a:lumOff val="40000"/>
                </a:schemeClr>
              </a:solidFill>
            </a:endParaRPr>
          </a:p>
        </p:txBody>
      </p:sp>
      <p:sp>
        <p:nvSpPr>
          <p:cNvPr id="160" name="Google Shape;160;p30"/>
          <p:cNvSpPr txBox="1"/>
          <p:nvPr/>
        </p:nvSpPr>
        <p:spPr>
          <a:xfrm>
            <a:off x="410467" y="1744819"/>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creation and curation process, discussing the challenges faced and lessons learned.</a:t>
            </a:r>
            <a:endParaRPr dirty="0"/>
          </a:p>
          <a:p>
            <a:pPr marL="45720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B5EB19E1-0DB5-5E69-5EB3-6857EBF134D4}"/>
              </a:ext>
            </a:extLst>
          </p:cNvPr>
          <p:cNvSpPr txBox="1"/>
          <p:nvPr/>
        </p:nvSpPr>
        <p:spPr>
          <a:xfrm>
            <a:off x="176107" y="2791519"/>
            <a:ext cx="8845973" cy="2308324"/>
          </a:xfrm>
          <a:prstGeom prst="rect">
            <a:avLst/>
          </a:prstGeom>
          <a:noFill/>
        </p:spPr>
        <p:txBody>
          <a:bodyPr wrap="square" rtlCol="0">
            <a:spAutoFit/>
          </a:bodyPr>
          <a:lstStyle/>
          <a:p>
            <a:r>
              <a:rPr lang="en-US" dirty="0"/>
              <a:t>The following is the content creation and curation process that is followed : </a:t>
            </a:r>
          </a:p>
          <a:p>
            <a:pPr marL="400050" indent="-400050">
              <a:buFont typeface="+mj-lt"/>
              <a:buAutoNum type="romanUcPeriod"/>
            </a:pPr>
            <a:r>
              <a:rPr lang="en-US" dirty="0"/>
              <a:t>Ideation                                    viii. Analysis </a:t>
            </a:r>
          </a:p>
          <a:p>
            <a:pPr marL="400050" indent="-400050">
              <a:buFont typeface="+mj-lt"/>
              <a:buAutoNum type="romanUcPeriod"/>
            </a:pPr>
            <a:r>
              <a:rPr lang="en-US" dirty="0"/>
              <a:t>Research</a:t>
            </a:r>
          </a:p>
          <a:p>
            <a:pPr marL="400050" indent="-400050">
              <a:buFont typeface="+mj-lt"/>
              <a:buAutoNum type="romanUcPeriod"/>
            </a:pPr>
            <a:r>
              <a:rPr lang="en-US" dirty="0"/>
              <a:t>Creation</a:t>
            </a:r>
          </a:p>
          <a:p>
            <a:pPr marL="400050" indent="-400050">
              <a:buFont typeface="+mj-lt"/>
              <a:buAutoNum type="romanUcPeriod"/>
            </a:pPr>
            <a:r>
              <a:rPr lang="en-US" dirty="0"/>
              <a:t>Editing and review </a:t>
            </a:r>
          </a:p>
          <a:p>
            <a:pPr marL="400050" indent="-400050">
              <a:buFont typeface="+mj-lt"/>
              <a:buAutoNum type="romanUcPeriod"/>
            </a:pPr>
            <a:r>
              <a:rPr lang="en-US" dirty="0"/>
              <a:t>Publishing </a:t>
            </a:r>
          </a:p>
          <a:p>
            <a:pPr marL="400050" indent="-400050">
              <a:buFont typeface="+mj-lt"/>
              <a:buAutoNum type="romanUcPeriod"/>
            </a:pPr>
            <a:r>
              <a:rPr lang="en-US" dirty="0"/>
              <a:t>Promotion</a:t>
            </a:r>
          </a:p>
          <a:p>
            <a:pPr marL="400050" indent="-400050">
              <a:buFont typeface="+mj-lt"/>
              <a:buAutoNum type="romanUcPeriod"/>
            </a:pPr>
            <a:r>
              <a:rPr lang="en-US" dirty="0"/>
              <a:t>Engagement and interaction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24BD25-943F-542D-E38C-68118DD50BE4}"/>
              </a:ext>
            </a:extLst>
          </p:cNvPr>
          <p:cNvSpPr txBox="1"/>
          <p:nvPr/>
        </p:nvSpPr>
        <p:spPr>
          <a:xfrm>
            <a:off x="196426" y="171093"/>
            <a:ext cx="8473440" cy="4801314"/>
          </a:xfrm>
          <a:prstGeom prst="rect">
            <a:avLst/>
          </a:prstGeom>
          <a:noFill/>
        </p:spPr>
        <p:txBody>
          <a:bodyPr wrap="square" rtlCol="0">
            <a:spAutoFit/>
          </a:bodyPr>
          <a:lstStyle/>
          <a:p>
            <a:r>
              <a:rPr lang="en-US" dirty="0"/>
              <a:t>  The challenges faced  : The following is the challenges faced </a:t>
            </a:r>
          </a:p>
          <a:p>
            <a:r>
              <a:rPr lang="en-US" dirty="0"/>
              <a:t> </a:t>
            </a:r>
          </a:p>
          <a:p>
            <a:pPr marL="400050" indent="-400050">
              <a:buFont typeface="+mj-lt"/>
              <a:buAutoNum type="romanUcPeriod"/>
            </a:pPr>
            <a:r>
              <a:rPr lang="en-US" dirty="0"/>
              <a:t>Creativity and originality </a:t>
            </a:r>
          </a:p>
          <a:p>
            <a:pPr marL="400050" indent="-400050">
              <a:buFont typeface="+mj-lt"/>
              <a:buAutoNum type="romanUcPeriod"/>
            </a:pPr>
            <a:r>
              <a:rPr lang="en-US" dirty="0"/>
              <a:t>Time management </a:t>
            </a:r>
          </a:p>
          <a:p>
            <a:pPr marL="400050" indent="-400050">
              <a:buFont typeface="+mj-lt"/>
              <a:buAutoNum type="romanUcPeriod"/>
            </a:pPr>
            <a:r>
              <a:rPr lang="en-US" dirty="0"/>
              <a:t>Audience understanding </a:t>
            </a:r>
          </a:p>
          <a:p>
            <a:pPr marL="400050" indent="-400050">
              <a:buFont typeface="+mj-lt"/>
              <a:buAutoNum type="romanUcPeriod"/>
            </a:pPr>
            <a:r>
              <a:rPr lang="en-US" dirty="0"/>
              <a:t>Content quality</a:t>
            </a:r>
          </a:p>
          <a:p>
            <a:pPr marL="400050" indent="-400050">
              <a:buFont typeface="+mj-lt"/>
              <a:buAutoNum type="romanUcPeriod"/>
            </a:pPr>
            <a:r>
              <a:rPr lang="en-US" dirty="0"/>
              <a:t>Content curation and credibility </a:t>
            </a:r>
          </a:p>
          <a:p>
            <a:pPr marL="400050" indent="-400050">
              <a:buFont typeface="+mj-lt"/>
              <a:buAutoNum type="romanUcPeriod"/>
            </a:pPr>
            <a:r>
              <a:rPr lang="en-US" dirty="0"/>
              <a:t>Platform changes </a:t>
            </a:r>
          </a:p>
          <a:p>
            <a:pPr marL="400050" indent="-400050">
              <a:buFont typeface="+mj-lt"/>
              <a:buAutoNum type="romanUcPeriod"/>
            </a:pPr>
            <a:r>
              <a:rPr lang="en-US" dirty="0"/>
              <a:t>Content promotion and visibility </a:t>
            </a:r>
          </a:p>
          <a:p>
            <a:pPr marL="400050" indent="-400050">
              <a:buFont typeface="+mj-lt"/>
              <a:buAutoNum type="romanUcPeriod"/>
            </a:pPr>
            <a:r>
              <a:rPr lang="en-US" dirty="0"/>
              <a:t>Managing negative feedback </a:t>
            </a:r>
          </a:p>
          <a:p>
            <a:endParaRPr lang="en-US" dirty="0"/>
          </a:p>
          <a:p>
            <a:r>
              <a:rPr lang="en-US" dirty="0"/>
              <a:t>The lessons learned  :  The following re the lessons learned </a:t>
            </a:r>
          </a:p>
          <a:p>
            <a:pPr marL="400050" indent="-400050">
              <a:buFont typeface="+mj-lt"/>
              <a:buAutoNum type="romanUcPeriod"/>
            </a:pPr>
            <a:r>
              <a:rPr lang="en-US" dirty="0"/>
              <a:t>Customer centric approach </a:t>
            </a:r>
          </a:p>
          <a:p>
            <a:pPr marL="400050" indent="-400050">
              <a:buFont typeface="+mj-lt"/>
              <a:buAutoNum type="romanUcPeriod"/>
            </a:pPr>
            <a:r>
              <a:rPr lang="en-US" dirty="0"/>
              <a:t>Content quality matters </a:t>
            </a:r>
          </a:p>
          <a:p>
            <a:pPr marL="400050" indent="-400050">
              <a:buFont typeface="+mj-lt"/>
              <a:buAutoNum type="romanUcPeriod"/>
            </a:pPr>
            <a:r>
              <a:rPr lang="en-US" dirty="0"/>
              <a:t>Consistency in branding </a:t>
            </a:r>
          </a:p>
          <a:p>
            <a:pPr marL="400050" indent="-400050">
              <a:buFont typeface="+mj-lt"/>
              <a:buAutoNum type="romanUcPeriod"/>
            </a:pPr>
            <a:r>
              <a:rPr lang="en-US" dirty="0"/>
              <a:t>Data driven decision making </a:t>
            </a:r>
          </a:p>
          <a:p>
            <a:pPr marL="400050" indent="-400050">
              <a:buFont typeface="+mj-lt"/>
              <a:buAutoNum type="romanUcPeriod"/>
            </a:pPr>
            <a:r>
              <a:rPr lang="en-US" dirty="0"/>
              <a:t>Social media engagement . </a:t>
            </a:r>
          </a:p>
        </p:txBody>
      </p:sp>
      <p:cxnSp>
        <p:nvCxnSpPr>
          <p:cNvPr id="4" name="Straight Connector 3">
            <a:extLst>
              <a:ext uri="{FF2B5EF4-FFF2-40B4-BE49-F238E27FC236}">
                <a16:creationId xmlns:a16="http://schemas.microsoft.com/office/drawing/2014/main" id="{33F5F817-3B6F-78D3-C26E-9BA813E3F310}"/>
              </a:ext>
            </a:extLst>
          </p:cNvPr>
          <p:cNvCxnSpPr/>
          <p:nvPr/>
        </p:nvCxnSpPr>
        <p:spPr>
          <a:xfrm>
            <a:off x="419946" y="626719"/>
            <a:ext cx="2397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1E98C59-6566-B910-ED3B-44638C78FC40}"/>
              </a:ext>
            </a:extLst>
          </p:cNvPr>
          <p:cNvCxnSpPr/>
          <p:nvPr/>
        </p:nvCxnSpPr>
        <p:spPr>
          <a:xfrm>
            <a:off x="419946" y="3556000"/>
            <a:ext cx="212682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896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dbury Assorted Chocolates Gift Box with Thank You Messaging Sleeve, 278  gm : Amazon.in: Grocery &amp; Gourmet Foods">
            <a:extLst>
              <a:ext uri="{FF2B5EF4-FFF2-40B4-BE49-F238E27FC236}">
                <a16:creationId xmlns:a16="http://schemas.microsoft.com/office/drawing/2014/main" id="{107020B4-F246-5893-F38E-CD4ACA20773D}"/>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00250" y="324167"/>
            <a:ext cx="5143500" cy="4495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032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B5D1AA-695A-8F90-442A-4FA12436B0A1}"/>
              </a:ext>
            </a:extLst>
          </p:cNvPr>
          <p:cNvSpPr txBox="1"/>
          <p:nvPr/>
        </p:nvSpPr>
        <p:spPr>
          <a:xfrm>
            <a:off x="685800" y="156255"/>
            <a:ext cx="7391400" cy="1200329"/>
          </a:xfrm>
          <a:prstGeom prst="rect">
            <a:avLst/>
          </a:prstGeom>
          <a:noFill/>
        </p:spPr>
        <p:txBody>
          <a:bodyPr wrap="square" rtlCol="0">
            <a:spAutoFit/>
          </a:bodyPr>
          <a:lstStyle/>
          <a:p>
            <a:r>
              <a:rPr lang="en-US" sz="2400" dirty="0">
                <a:solidFill>
                  <a:schemeClr val="accent1">
                    <a:lumMod val="60000"/>
                    <a:lumOff val="40000"/>
                  </a:schemeClr>
                </a:solidFill>
                <a:latin typeface="Arial Black" panose="020B0A04020102020204" pitchFamily="34" charset="0"/>
              </a:rPr>
              <a:t>Part 1 : Brand study , Competitor analysis &amp; Buyer’s / Audience’s Persona .</a:t>
            </a:r>
          </a:p>
          <a:p>
            <a:r>
              <a:rPr lang="en-US" sz="2400" dirty="0">
                <a:solidFill>
                  <a:schemeClr val="accent1">
                    <a:lumMod val="60000"/>
                    <a:lumOff val="40000"/>
                  </a:schemeClr>
                </a:solidFill>
                <a:latin typeface="Arial Black" panose="020B0A04020102020204" pitchFamily="34" charset="0"/>
              </a:rPr>
              <a:t>                                                       </a:t>
            </a:r>
          </a:p>
        </p:txBody>
      </p:sp>
      <p:sp>
        <p:nvSpPr>
          <p:cNvPr id="3" name="TextBox 2">
            <a:extLst>
              <a:ext uri="{FF2B5EF4-FFF2-40B4-BE49-F238E27FC236}">
                <a16:creationId xmlns:a16="http://schemas.microsoft.com/office/drawing/2014/main" id="{49F70563-BFF6-A466-813E-966985775098}"/>
              </a:ext>
            </a:extLst>
          </p:cNvPr>
          <p:cNvSpPr txBox="1"/>
          <p:nvPr/>
        </p:nvSpPr>
        <p:spPr>
          <a:xfrm>
            <a:off x="-254000" y="1128406"/>
            <a:ext cx="6661150" cy="400110"/>
          </a:xfrm>
          <a:prstGeom prst="rect">
            <a:avLst/>
          </a:prstGeom>
          <a:noFill/>
        </p:spPr>
        <p:txBody>
          <a:bodyPr wrap="square" rtlCol="0">
            <a:spAutoFit/>
          </a:bodyPr>
          <a:lstStyle/>
          <a:p>
            <a:pPr marL="742950" lvl="1" indent="-285750">
              <a:buFont typeface="Wingdings" panose="05000000000000000000" pitchFamily="2" charset="2"/>
              <a:buChar char="q"/>
            </a:pPr>
            <a:r>
              <a:rPr lang="en-US" sz="2000" dirty="0"/>
              <a:t>Topic of the Project </a:t>
            </a:r>
            <a:r>
              <a:rPr lang="en-US" dirty="0"/>
              <a:t>: CADBURY   </a:t>
            </a:r>
          </a:p>
        </p:txBody>
      </p:sp>
      <p:cxnSp>
        <p:nvCxnSpPr>
          <p:cNvPr id="5" name="Straight Connector 4">
            <a:extLst>
              <a:ext uri="{FF2B5EF4-FFF2-40B4-BE49-F238E27FC236}">
                <a16:creationId xmlns:a16="http://schemas.microsoft.com/office/drawing/2014/main" id="{29E12519-515C-97E9-AAEC-667C975E9C0C}"/>
              </a:ext>
            </a:extLst>
          </p:cNvPr>
          <p:cNvCxnSpPr/>
          <p:nvPr/>
        </p:nvCxnSpPr>
        <p:spPr>
          <a:xfrm>
            <a:off x="606859" y="1454413"/>
            <a:ext cx="196215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D04F597-5420-C4D7-7613-81759E04B502}"/>
              </a:ext>
            </a:extLst>
          </p:cNvPr>
          <p:cNvSpPr txBox="1"/>
          <p:nvPr/>
        </p:nvSpPr>
        <p:spPr>
          <a:xfrm>
            <a:off x="234949" y="1519189"/>
            <a:ext cx="8870950" cy="677108"/>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Research Brand Identity </a:t>
            </a:r>
            <a:r>
              <a:rPr lang="en-US" dirty="0"/>
              <a:t>: Study the brand’s mission , values , vision , and unique selling propositions (USP)</a:t>
            </a:r>
          </a:p>
        </p:txBody>
      </p:sp>
      <p:cxnSp>
        <p:nvCxnSpPr>
          <p:cNvPr id="16" name="Straight Connector 15">
            <a:extLst>
              <a:ext uri="{FF2B5EF4-FFF2-40B4-BE49-F238E27FC236}">
                <a16:creationId xmlns:a16="http://schemas.microsoft.com/office/drawing/2014/main" id="{EDFC5FCF-2678-7B9C-F7C2-4ABA547ED3AF}"/>
              </a:ext>
            </a:extLst>
          </p:cNvPr>
          <p:cNvCxnSpPr>
            <a:cxnSpLocks/>
          </p:cNvCxnSpPr>
          <p:nvPr/>
        </p:nvCxnSpPr>
        <p:spPr>
          <a:xfrm>
            <a:off x="685800" y="1878739"/>
            <a:ext cx="2540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BACA9FE-A65B-53F3-7560-033785A842FE}"/>
              </a:ext>
            </a:extLst>
          </p:cNvPr>
          <p:cNvSpPr txBox="1"/>
          <p:nvPr/>
        </p:nvSpPr>
        <p:spPr>
          <a:xfrm>
            <a:off x="368299" y="2256472"/>
            <a:ext cx="7804151" cy="923330"/>
          </a:xfrm>
          <a:prstGeom prst="rect">
            <a:avLst/>
          </a:prstGeom>
          <a:noFill/>
        </p:spPr>
        <p:txBody>
          <a:bodyPr wrap="square" rtlCol="0">
            <a:spAutoFit/>
          </a:bodyPr>
          <a:lstStyle/>
          <a:p>
            <a:pPr marL="342900" indent="-342900">
              <a:buFont typeface="+mj-lt"/>
              <a:buAutoNum type="alphaUcPeriod"/>
            </a:pPr>
            <a:r>
              <a:rPr lang="en-US" dirty="0"/>
              <a:t>Brand colors : Purple , white .</a:t>
            </a:r>
          </a:p>
          <a:p>
            <a:endParaRPr lang="en-US" dirty="0"/>
          </a:p>
          <a:p>
            <a:r>
              <a:rPr lang="en-US" dirty="0"/>
              <a:t>B.    Logo : </a:t>
            </a:r>
          </a:p>
        </p:txBody>
      </p:sp>
      <p:pic>
        <p:nvPicPr>
          <p:cNvPr id="1026" name="Picture 2" descr="cadbury's logo - Google Search | Chocolate logo, Cadbury chocolate, Cadbury">
            <a:extLst>
              <a:ext uri="{FF2B5EF4-FFF2-40B4-BE49-F238E27FC236}">
                <a16:creationId xmlns:a16="http://schemas.microsoft.com/office/drawing/2014/main" id="{690609A4-0BAE-4E87-965E-74C91F55E63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409825" y="2688461"/>
            <a:ext cx="1069975" cy="7532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4E895C-B5E7-49B2-FF53-53A64025A78B}"/>
              </a:ext>
            </a:extLst>
          </p:cNvPr>
          <p:cNvSpPr txBox="1"/>
          <p:nvPr/>
        </p:nvSpPr>
        <p:spPr>
          <a:xfrm>
            <a:off x="368299" y="3518089"/>
            <a:ext cx="8737600" cy="1477328"/>
          </a:xfrm>
          <a:prstGeom prst="rect">
            <a:avLst/>
          </a:prstGeom>
          <a:noFill/>
        </p:spPr>
        <p:txBody>
          <a:bodyPr wrap="square" rtlCol="0">
            <a:spAutoFit/>
          </a:bodyPr>
          <a:lstStyle/>
          <a:p>
            <a:r>
              <a:rPr lang="en-US" dirty="0"/>
              <a:t>C .  Mission , vision and  values :Cadbury’s vision , mission is ‘QUALITY’ it is they promise . They entire reputation is built on quality . They are always committed to improvement which ensures that they promise is delivered . They are five core values which are QUALITY, INTEGRITY, RESPECT , RESPONSIBILITY AND JOY . </a:t>
            </a:r>
          </a:p>
        </p:txBody>
      </p:sp>
      <p:cxnSp>
        <p:nvCxnSpPr>
          <p:cNvPr id="8" name="Straight Connector 7">
            <a:extLst>
              <a:ext uri="{FF2B5EF4-FFF2-40B4-BE49-F238E27FC236}">
                <a16:creationId xmlns:a16="http://schemas.microsoft.com/office/drawing/2014/main" id="{2D8FB680-57CB-7B11-00D3-B17562F9C1B2}"/>
              </a:ext>
            </a:extLst>
          </p:cNvPr>
          <p:cNvCxnSpPr/>
          <p:nvPr/>
        </p:nvCxnSpPr>
        <p:spPr>
          <a:xfrm>
            <a:off x="742950" y="2616200"/>
            <a:ext cx="1504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E2E8281-FB14-BFAE-4C25-C290156307AB}"/>
              </a:ext>
            </a:extLst>
          </p:cNvPr>
          <p:cNvCxnSpPr>
            <a:cxnSpLocks/>
          </p:cNvCxnSpPr>
          <p:nvPr/>
        </p:nvCxnSpPr>
        <p:spPr>
          <a:xfrm>
            <a:off x="812800" y="3222704"/>
            <a:ext cx="682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D0FC8B-B5D9-4114-E598-764C4462C334}"/>
              </a:ext>
            </a:extLst>
          </p:cNvPr>
          <p:cNvCxnSpPr/>
          <p:nvPr/>
        </p:nvCxnSpPr>
        <p:spPr>
          <a:xfrm>
            <a:off x="1154112" y="3887421"/>
            <a:ext cx="28638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845767"/>
      </p:ext>
    </p:extLst>
  </p:cSld>
  <p:clrMapOvr>
    <a:masterClrMapping/>
  </p:clrMapOvr>
  <mc:AlternateContent xmlns:mc="http://schemas.openxmlformats.org/markup-compatibility/2006" xmlns:p14="http://schemas.microsoft.com/office/powerpoint/2010/main">
    <mc:Choice Requires="p14">
      <p:transition spd="slow" p14:dur="2000" advTm="4871"/>
    </mc:Choice>
    <mc:Fallback xmlns="">
      <p:transition spd="slow" advTm="487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C78C7-78A5-1233-28CC-713B53F6A75B}"/>
              </a:ext>
            </a:extLst>
          </p:cNvPr>
          <p:cNvSpPr txBox="1"/>
          <p:nvPr/>
        </p:nvSpPr>
        <p:spPr>
          <a:xfrm>
            <a:off x="133350" y="1532431"/>
            <a:ext cx="8723255" cy="923330"/>
          </a:xfrm>
          <a:prstGeom prst="rect">
            <a:avLst/>
          </a:prstGeom>
          <a:noFill/>
        </p:spPr>
        <p:txBody>
          <a:bodyPr wrap="square" rtlCol="0">
            <a:spAutoFit/>
          </a:bodyPr>
          <a:lstStyle/>
          <a:p>
            <a:r>
              <a:rPr lang="en-US" dirty="0"/>
              <a:t>D. Unique Selling Proposition (USP) : The unique selling proposition of Cadbury is they unique taste . The company is known for using high quality ingredients to create its signature rich and creamy chocolate taste .  </a:t>
            </a:r>
          </a:p>
        </p:txBody>
      </p:sp>
      <p:cxnSp>
        <p:nvCxnSpPr>
          <p:cNvPr id="4" name="Straight Connector 3">
            <a:extLst>
              <a:ext uri="{FF2B5EF4-FFF2-40B4-BE49-F238E27FC236}">
                <a16:creationId xmlns:a16="http://schemas.microsoft.com/office/drawing/2014/main" id="{0EE1BFFB-F659-63CB-61FA-207F75D50642}"/>
              </a:ext>
            </a:extLst>
          </p:cNvPr>
          <p:cNvCxnSpPr>
            <a:cxnSpLocks/>
          </p:cNvCxnSpPr>
          <p:nvPr/>
        </p:nvCxnSpPr>
        <p:spPr>
          <a:xfrm>
            <a:off x="508000" y="1905000"/>
            <a:ext cx="32131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0ADCA89-75E5-1CB6-3291-A100FCCCA3AE}"/>
              </a:ext>
            </a:extLst>
          </p:cNvPr>
          <p:cNvSpPr txBox="1"/>
          <p:nvPr/>
        </p:nvSpPr>
        <p:spPr>
          <a:xfrm>
            <a:off x="133350" y="4166436"/>
            <a:ext cx="8877300" cy="923330"/>
          </a:xfrm>
          <a:prstGeom prst="rect">
            <a:avLst/>
          </a:prstGeom>
          <a:noFill/>
        </p:spPr>
        <p:txBody>
          <a:bodyPr wrap="square" rtlCol="0">
            <a:spAutoFit/>
          </a:bodyPr>
          <a:lstStyle/>
          <a:p>
            <a:r>
              <a:rPr lang="en-US" dirty="0"/>
              <a:t>E . Product Range : Cadbury dairy milk , dairy milk silk , gems  , temptations , celebrations , halls , tang , </a:t>
            </a:r>
            <a:r>
              <a:rPr lang="en-US" dirty="0" err="1"/>
              <a:t>oreo</a:t>
            </a:r>
            <a:r>
              <a:rPr lang="en-US" dirty="0"/>
              <a:t> , boost , bourn vita , 5 star , perk . </a:t>
            </a:r>
          </a:p>
          <a:p>
            <a:r>
              <a:rPr lang="en-US" dirty="0"/>
              <a:t>F . Tagline : “ TASTE LIKE THIS FEELS” . </a:t>
            </a:r>
          </a:p>
        </p:txBody>
      </p:sp>
      <p:cxnSp>
        <p:nvCxnSpPr>
          <p:cNvPr id="9" name="Straight Connector 8">
            <a:extLst>
              <a:ext uri="{FF2B5EF4-FFF2-40B4-BE49-F238E27FC236}">
                <a16:creationId xmlns:a16="http://schemas.microsoft.com/office/drawing/2014/main" id="{87A8B1FD-D095-542E-2EE4-973967B0D09F}"/>
              </a:ext>
            </a:extLst>
          </p:cNvPr>
          <p:cNvCxnSpPr>
            <a:cxnSpLocks/>
          </p:cNvCxnSpPr>
          <p:nvPr/>
        </p:nvCxnSpPr>
        <p:spPr>
          <a:xfrm>
            <a:off x="641350" y="4521352"/>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D2D490-FB1B-A94D-83ED-795EC3BF4FBD}"/>
              </a:ext>
            </a:extLst>
          </p:cNvPr>
          <p:cNvCxnSpPr/>
          <p:nvPr/>
        </p:nvCxnSpPr>
        <p:spPr>
          <a:xfrm>
            <a:off x="508000" y="5029682"/>
            <a:ext cx="933450"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C95A32B-558E-F71C-6C58-FE302890740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04328" y="91615"/>
            <a:ext cx="1390649" cy="1392511"/>
          </a:xfrm>
          <a:prstGeom prst="rect">
            <a:avLst/>
          </a:prstGeom>
        </p:spPr>
      </p:pic>
      <p:pic>
        <p:nvPicPr>
          <p:cNvPr id="5" name="Picture 4" descr="Case Study: Marketing Strategy of Cadbury - Updated in 2023 | IIDE">
            <a:extLst>
              <a:ext uri="{FF2B5EF4-FFF2-40B4-BE49-F238E27FC236}">
                <a16:creationId xmlns:a16="http://schemas.microsoft.com/office/drawing/2014/main" id="{11916FA6-A1BA-E536-D6E8-AEB39531C20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63700" y="2494705"/>
            <a:ext cx="3733800" cy="1632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656004"/>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52989C0-FC1A-3038-73BC-83471080BD31}"/>
              </a:ext>
            </a:extLst>
          </p:cNvPr>
          <p:cNvSpPr txBox="1"/>
          <p:nvPr/>
        </p:nvSpPr>
        <p:spPr>
          <a:xfrm>
            <a:off x="107950" y="170754"/>
            <a:ext cx="8839200" cy="923330"/>
          </a:xfrm>
          <a:prstGeom prst="rect">
            <a:avLst/>
          </a:prstGeom>
          <a:noFill/>
        </p:spPr>
        <p:txBody>
          <a:bodyPr wrap="square" rtlCol="0">
            <a:spAutoFit/>
          </a:bodyPr>
          <a:lstStyle/>
          <a:p>
            <a:r>
              <a:rPr lang="en-US" dirty="0"/>
              <a:t>G . Brand Message : Urges people to treat and embrace others happiness </a:t>
            </a:r>
          </a:p>
          <a:p>
            <a:r>
              <a:rPr lang="en-US" dirty="0"/>
              <a:t>     </a:t>
            </a:r>
          </a:p>
          <a:p>
            <a:r>
              <a:rPr lang="en-US" dirty="0"/>
              <a:t>and achievements with a great heart . </a:t>
            </a:r>
          </a:p>
        </p:txBody>
      </p:sp>
      <p:cxnSp>
        <p:nvCxnSpPr>
          <p:cNvPr id="21" name="Straight Connector 20">
            <a:extLst>
              <a:ext uri="{FF2B5EF4-FFF2-40B4-BE49-F238E27FC236}">
                <a16:creationId xmlns:a16="http://schemas.microsoft.com/office/drawing/2014/main" id="{7F2F0469-94BA-907E-55E4-7635DCFBFA17}"/>
              </a:ext>
            </a:extLst>
          </p:cNvPr>
          <p:cNvCxnSpPr/>
          <p:nvPr/>
        </p:nvCxnSpPr>
        <p:spPr>
          <a:xfrm>
            <a:off x="508000" y="563265"/>
            <a:ext cx="186055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3C5324E-74E4-3FDE-C96C-1EA867E148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22805" y="1094166"/>
            <a:ext cx="4654550" cy="3878580"/>
          </a:xfrm>
          <a:prstGeom prst="rect">
            <a:avLst/>
          </a:prstGeom>
        </p:spPr>
      </p:pic>
    </p:spTree>
    <p:extLst>
      <p:ext uri="{BB962C8B-B14F-4D97-AF65-F5344CB8AC3E}">
        <p14:creationId xmlns:p14="http://schemas.microsoft.com/office/powerpoint/2010/main" val="1864656465"/>
      </p:ext>
    </p:extLst>
  </p:cSld>
  <p:clrMapOvr>
    <a:masterClrMapping/>
  </p:clrMapOvr>
  <mc:AlternateContent xmlns:mc="http://schemas.openxmlformats.org/markup-compatibility/2006" xmlns:p14="http://schemas.microsoft.com/office/powerpoint/2010/main">
    <mc:Choice Requires="p14">
      <p:transition spd="slow" p14:dur="2000" advTm="6675"/>
    </mc:Choice>
    <mc:Fallback xmlns="">
      <p:transition spd="slow" advTm="667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258950" y="301963"/>
            <a:ext cx="76101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400" b="1" dirty="0">
                <a:solidFill>
                  <a:schemeClr val="accent1">
                    <a:lumMod val="60000"/>
                    <a:lumOff val="40000"/>
                  </a:schemeClr>
                </a:solidFill>
                <a:latin typeface="Arial Black" panose="020B0A04020102020204" pitchFamily="34" charset="0"/>
              </a:rPr>
              <a:t>Part 1: Brand study, Competitor Analysis &amp; Buyer’s/Audience’s Persona</a:t>
            </a:r>
            <a:endParaRPr sz="2400" dirty="0">
              <a:solidFill>
                <a:schemeClr val="accent1">
                  <a:lumMod val="60000"/>
                  <a:lumOff val="40000"/>
                </a:schemeClr>
              </a:solidFill>
              <a:latin typeface="Arial Black" panose="020B0A04020102020204" pitchFamily="34" charset="0"/>
            </a:endParaRPr>
          </a:p>
        </p:txBody>
      </p:sp>
      <p:sp>
        <p:nvSpPr>
          <p:cNvPr id="5" name="TextBox 4">
            <a:extLst>
              <a:ext uri="{FF2B5EF4-FFF2-40B4-BE49-F238E27FC236}">
                <a16:creationId xmlns:a16="http://schemas.microsoft.com/office/drawing/2014/main" id="{E4235457-88FD-B933-876F-AFA2D8E33DFC}"/>
              </a:ext>
            </a:extLst>
          </p:cNvPr>
          <p:cNvSpPr txBox="1"/>
          <p:nvPr/>
        </p:nvSpPr>
        <p:spPr>
          <a:xfrm>
            <a:off x="158750" y="1173182"/>
            <a:ext cx="8726300" cy="3970318"/>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rial Black" panose="020B0A04020102020204" pitchFamily="34" charset="0"/>
              </a:rPr>
              <a:t>  Analyze Brand Messaging </a:t>
            </a:r>
            <a:r>
              <a:rPr lang="en-US" dirty="0"/>
              <a:t>:  Brand Messaging is the way a brand  communicates , its unique value proposition (USP) and personality through its verbal and non verbal messaging . The message a brand spreads can inspire and motivate the customers making them want to buy they product . Its builds  a relationship between the consumer and brand . </a:t>
            </a:r>
          </a:p>
          <a:p>
            <a:r>
              <a:rPr lang="en-US" dirty="0"/>
              <a:t>                                 </a:t>
            </a:r>
          </a:p>
          <a:p>
            <a:r>
              <a:rPr lang="en-US" dirty="0"/>
              <a:t>                          The brand “ CADBURY” spreads the message of ‘GENEROSITY’ </a:t>
            </a:r>
          </a:p>
          <a:p>
            <a:r>
              <a:rPr lang="en-US" dirty="0"/>
              <a:t>With the underlying message – “ THERE’S A GENEROUS INSTINCT WITHIN EVERYONE’ . Cadbury always encourages sharing , celebration , richness and quality through its brand . The main purpose of the brand is to spread happiness and joy . The main reason for Cadbury to have so many loyal customers is because of its strong brand message , uniqueness and no compromise in quality , texture and taste . The is no age bar to have a Cadbury . </a:t>
            </a:r>
          </a:p>
        </p:txBody>
      </p:sp>
      <p:cxnSp>
        <p:nvCxnSpPr>
          <p:cNvPr id="7" name="Straight Connector 6">
            <a:extLst>
              <a:ext uri="{FF2B5EF4-FFF2-40B4-BE49-F238E27FC236}">
                <a16:creationId xmlns:a16="http://schemas.microsoft.com/office/drawing/2014/main" id="{7C383F98-3456-B0C9-DEF0-547DE619E9BE}"/>
              </a:ext>
            </a:extLst>
          </p:cNvPr>
          <p:cNvCxnSpPr>
            <a:cxnSpLocks/>
          </p:cNvCxnSpPr>
          <p:nvPr/>
        </p:nvCxnSpPr>
        <p:spPr>
          <a:xfrm>
            <a:off x="647700" y="1520365"/>
            <a:ext cx="3302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6608"/>
    </mc:Choice>
    <mc:Fallback xmlns="">
      <p:transition spd="slow" advTm="66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B8BEAC-C52C-0744-81B6-519CC996E120}"/>
              </a:ext>
            </a:extLst>
          </p:cNvPr>
          <p:cNvSpPr txBox="1"/>
          <p:nvPr/>
        </p:nvSpPr>
        <p:spPr>
          <a:xfrm>
            <a:off x="139700" y="260350"/>
            <a:ext cx="8769350" cy="4801314"/>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rial Black" panose="020B0A04020102020204" pitchFamily="34" charset="0"/>
              </a:rPr>
              <a:t>Examine The Brand’s Tagline </a:t>
            </a:r>
            <a:r>
              <a:rPr lang="en-US" dirty="0"/>
              <a:t>: In the context of branding , a tagline is a memorable motto or phrase that’s designed to serve as a permanent expression of your company’s greater purpose and mission . </a:t>
            </a:r>
          </a:p>
          <a:p>
            <a:r>
              <a:rPr lang="en-US" dirty="0"/>
              <a:t>                                  </a:t>
            </a:r>
          </a:p>
          <a:p>
            <a:r>
              <a:rPr lang="en-US" dirty="0"/>
              <a:t>                              The tagline for Cadbury India – “ </a:t>
            </a:r>
            <a:r>
              <a:rPr lang="en-US" dirty="0" err="1"/>
              <a:t>Kuchh</a:t>
            </a:r>
            <a:r>
              <a:rPr lang="en-US" dirty="0"/>
              <a:t> </a:t>
            </a:r>
            <a:r>
              <a:rPr lang="en-US" dirty="0" err="1"/>
              <a:t>Achha</a:t>
            </a:r>
            <a:r>
              <a:rPr lang="en-US" dirty="0"/>
              <a:t>  Ho </a:t>
            </a:r>
            <a:r>
              <a:rPr lang="en-US" dirty="0" err="1"/>
              <a:t>Jaaye</a:t>
            </a:r>
            <a:r>
              <a:rPr lang="en-US" dirty="0"/>
              <a:t> , </a:t>
            </a:r>
          </a:p>
          <a:p>
            <a:r>
              <a:rPr lang="en-US" dirty="0" err="1"/>
              <a:t>Kuchh</a:t>
            </a:r>
            <a:r>
              <a:rPr lang="en-US" dirty="0"/>
              <a:t> </a:t>
            </a:r>
            <a:r>
              <a:rPr lang="en-US" dirty="0" err="1"/>
              <a:t>Meetha</a:t>
            </a:r>
            <a:r>
              <a:rPr lang="en-US" dirty="0"/>
              <a:t> Ho </a:t>
            </a:r>
            <a:r>
              <a:rPr lang="en-US" dirty="0" err="1"/>
              <a:t>Jaaye</a:t>
            </a:r>
            <a:r>
              <a:rPr lang="en-US" dirty="0"/>
              <a:t>” . It is aimed at building strong brand equity and emotional connect for the brand . The tagline also marks Cadbury’s 70</a:t>
            </a:r>
            <a:r>
              <a:rPr lang="en-US" baseline="30000" dirty="0"/>
              <a:t>th</a:t>
            </a:r>
            <a:r>
              <a:rPr lang="en-US" dirty="0"/>
              <a:t> anniversary of its presence in India and is a renovation of its original ‘</a:t>
            </a:r>
            <a:r>
              <a:rPr lang="en-US" dirty="0" err="1"/>
              <a:t>Kuchh</a:t>
            </a:r>
            <a:r>
              <a:rPr lang="en-US" dirty="0"/>
              <a:t> </a:t>
            </a:r>
          </a:p>
          <a:p>
            <a:r>
              <a:rPr lang="en-US" dirty="0" err="1"/>
              <a:t>Meetha</a:t>
            </a:r>
            <a:r>
              <a:rPr lang="en-US" dirty="0"/>
              <a:t> Ho </a:t>
            </a:r>
            <a:r>
              <a:rPr lang="en-US" dirty="0" err="1"/>
              <a:t>Jaaye</a:t>
            </a:r>
            <a:r>
              <a:rPr lang="en-US" dirty="0"/>
              <a:t>’ campaign . This tagline is exclusively for Cadbury dairy milk and not all the products of Cadbury . Each product that comes under Cadbury has its own tagline . For example :1) The tagline of Cadbury 5 star -  “Eat 5 – star , Do Nothing” . 2)The tagline for Cadbury </a:t>
            </a:r>
            <a:r>
              <a:rPr lang="en-US" dirty="0" err="1"/>
              <a:t>Bournville</a:t>
            </a:r>
            <a:r>
              <a:rPr lang="en-US" dirty="0"/>
              <a:t> – “ You </a:t>
            </a:r>
            <a:r>
              <a:rPr lang="en-US" dirty="0" err="1"/>
              <a:t>dont</a:t>
            </a:r>
            <a:r>
              <a:rPr lang="en-US" dirty="0"/>
              <a:t> buy a </a:t>
            </a:r>
            <a:r>
              <a:rPr lang="en-US" dirty="0" err="1"/>
              <a:t>bournville</a:t>
            </a:r>
            <a:r>
              <a:rPr lang="en-US" dirty="0"/>
              <a:t> you earn it” . 3) The tagline for Cadbury gems in India is </a:t>
            </a:r>
          </a:p>
          <a:p>
            <a:r>
              <a:rPr lang="en-US" dirty="0"/>
              <a:t>“ </a:t>
            </a:r>
            <a:r>
              <a:rPr lang="en-US" dirty="0" err="1"/>
              <a:t>Raho</a:t>
            </a:r>
            <a:r>
              <a:rPr lang="en-US" dirty="0"/>
              <a:t> </a:t>
            </a:r>
            <a:r>
              <a:rPr lang="en-US" dirty="0" err="1"/>
              <a:t>umarless</a:t>
            </a:r>
            <a:r>
              <a:rPr lang="en-US" dirty="0"/>
              <a:t>” . A good tagline should consists of 2-4 words , and absolutely no longer than 7-8 words . The tagline of a brand helps to connect </a:t>
            </a:r>
          </a:p>
          <a:p>
            <a:r>
              <a:rPr lang="en-US" dirty="0"/>
              <a:t>The brand to its costumers . That is the reason why Cadbury has different taglines for each  products in different countries . </a:t>
            </a:r>
          </a:p>
        </p:txBody>
      </p:sp>
      <p:cxnSp>
        <p:nvCxnSpPr>
          <p:cNvPr id="4" name="Straight Connector 3">
            <a:extLst>
              <a:ext uri="{FF2B5EF4-FFF2-40B4-BE49-F238E27FC236}">
                <a16:creationId xmlns:a16="http://schemas.microsoft.com/office/drawing/2014/main" id="{46046873-13B7-2EE1-E1D0-8DDFA81843B8}"/>
              </a:ext>
            </a:extLst>
          </p:cNvPr>
          <p:cNvCxnSpPr/>
          <p:nvPr/>
        </p:nvCxnSpPr>
        <p:spPr>
          <a:xfrm>
            <a:off x="565150" y="616982"/>
            <a:ext cx="30543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027768"/>
      </p:ext>
    </p:extLst>
  </p:cSld>
  <p:clrMapOvr>
    <a:masterClrMapping/>
  </p:clrMapOvr>
  <mc:AlternateContent xmlns:mc="http://schemas.openxmlformats.org/markup-compatibility/2006" xmlns:p14="http://schemas.microsoft.com/office/powerpoint/2010/main">
    <mc:Choice Requires="p14">
      <p:transition spd="slow" p14:dur="2000" advTm="1620"/>
    </mc:Choice>
    <mc:Fallback xmlns="">
      <p:transition spd="slow" advTm="1620"/>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2463</TotalTime>
  <Words>3361</Words>
  <Application>Microsoft Office PowerPoint</Application>
  <PresentationFormat>On-screen Show (16:9)</PresentationFormat>
  <Paragraphs>502</Paragraphs>
  <Slides>45</Slides>
  <Notes>18</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Arial Black</vt:lpstr>
      <vt:lpstr>Century Gothic</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Ashton Antonio</cp:lastModifiedBy>
  <cp:revision>38</cp:revision>
  <dcterms:modified xsi:type="dcterms:W3CDTF">2023-08-01T06:07:29Z</dcterms:modified>
</cp:coreProperties>
</file>